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6" r:id="rId2"/>
    <p:sldId id="260" r:id="rId3"/>
    <p:sldId id="257" r:id="rId4"/>
    <p:sldId id="275" r:id="rId5"/>
    <p:sldId id="262" r:id="rId6"/>
    <p:sldId id="261" r:id="rId7"/>
    <p:sldId id="259" r:id="rId8"/>
    <p:sldId id="263" r:id="rId9"/>
    <p:sldId id="264" r:id="rId10"/>
    <p:sldId id="278" r:id="rId11"/>
    <p:sldId id="265" r:id="rId12"/>
    <p:sldId id="266" r:id="rId13"/>
    <p:sldId id="268" r:id="rId14"/>
    <p:sldId id="269" r:id="rId15"/>
    <p:sldId id="267" r:id="rId16"/>
    <p:sldId id="280" r:id="rId17"/>
    <p:sldId id="281" r:id="rId18"/>
    <p:sldId id="282" r:id="rId19"/>
    <p:sldId id="279" r:id="rId20"/>
    <p:sldId id="283" r:id="rId21"/>
    <p:sldId id="284" r:id="rId22"/>
    <p:sldId id="285" r:id="rId23"/>
    <p:sldId id="286" r:id="rId24"/>
    <p:sldId id="289" r:id="rId25"/>
    <p:sldId id="287" r:id="rId26"/>
    <p:sldId id="290" r:id="rId27"/>
    <p:sldId id="288" r:id="rId28"/>
    <p:sldId id="291" r:id="rId29"/>
    <p:sldId id="274" r:id="rId30"/>
    <p:sldId id="292" r:id="rId31"/>
    <p:sldId id="293" r:id="rId32"/>
    <p:sldId id="294" r:id="rId33"/>
    <p:sldId id="295" r:id="rId34"/>
    <p:sldId id="296" r:id="rId35"/>
    <p:sldId id="297" r:id="rId36"/>
    <p:sldId id="300" r:id="rId37"/>
    <p:sldId id="298" r:id="rId38"/>
    <p:sldId id="299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9" r:id="rId47"/>
    <p:sldId id="308" r:id="rId48"/>
    <p:sldId id="310" r:id="rId49"/>
    <p:sldId id="311" r:id="rId50"/>
    <p:sldId id="312" r:id="rId51"/>
    <p:sldId id="313" r:id="rId52"/>
    <p:sldId id="314" r:id="rId53"/>
    <p:sldId id="315" r:id="rId54"/>
    <p:sldId id="276" r:id="rId55"/>
    <p:sldId id="277" r:id="rId56"/>
    <p:sldId id="270" r:id="rId57"/>
    <p:sldId id="271" r:id="rId58"/>
    <p:sldId id="258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3095"/>
  </p:normalViewPr>
  <p:slideViewPr>
    <p:cSldViewPr snapToGrid="0" snapToObjects="1">
      <p:cViewPr>
        <p:scale>
          <a:sx n="80" d="100"/>
          <a:sy n="80" d="100"/>
        </p:scale>
        <p:origin x="40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36BD8E-8FC2-E042-9584-7AD8B1045B29}" type="doc">
      <dgm:prSet loTypeId="urn:microsoft.com/office/officeart/2005/8/layout/radial4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E47571-1894-E849-9B56-A3FD2B950425}">
      <dgm:prSet phldrT="[Text]"/>
      <dgm:spPr/>
      <dgm:t>
        <a:bodyPr/>
        <a:lstStyle/>
        <a:p>
          <a:r>
            <a:rPr lang="en-US" b="1" dirty="0" smtClean="0"/>
            <a:t>Cyber Physical Social Systems</a:t>
          </a:r>
          <a:endParaRPr lang="en-US" b="1" dirty="0"/>
        </a:p>
      </dgm:t>
    </dgm:pt>
    <dgm:pt modelId="{D7E46EE0-0C0E-E441-84DF-456BC09396E2}" type="parTrans" cxnId="{2ABDA2AE-8F11-1146-B9B0-FCAEEB47930E}">
      <dgm:prSet/>
      <dgm:spPr/>
      <dgm:t>
        <a:bodyPr/>
        <a:lstStyle/>
        <a:p>
          <a:endParaRPr lang="en-US"/>
        </a:p>
      </dgm:t>
    </dgm:pt>
    <dgm:pt modelId="{BBA9B4A8-A49F-B741-A55C-90288FEEBB35}" type="sibTrans" cxnId="{2ABDA2AE-8F11-1146-B9B0-FCAEEB47930E}">
      <dgm:prSet/>
      <dgm:spPr/>
      <dgm:t>
        <a:bodyPr/>
        <a:lstStyle/>
        <a:p>
          <a:endParaRPr lang="en-US"/>
        </a:p>
      </dgm:t>
    </dgm:pt>
    <dgm:pt modelId="{33191151-A046-F54E-856D-C9B6866B22EB}">
      <dgm:prSet phldrT="[Text]"/>
      <dgm:spPr/>
      <dgm:t>
        <a:bodyPr/>
        <a:lstStyle/>
        <a:p>
          <a:r>
            <a:rPr lang="en-US" dirty="0" smtClean="0"/>
            <a:t>Cyber Space</a:t>
          </a:r>
          <a:endParaRPr lang="en-US" dirty="0"/>
        </a:p>
      </dgm:t>
    </dgm:pt>
    <dgm:pt modelId="{0278384E-F68C-5E48-B34E-340E3F41DB4B}" type="parTrans" cxnId="{592DC213-F121-B249-B614-B6F5AEC6A5A4}">
      <dgm:prSet/>
      <dgm:spPr/>
      <dgm:t>
        <a:bodyPr/>
        <a:lstStyle/>
        <a:p>
          <a:endParaRPr lang="en-US"/>
        </a:p>
      </dgm:t>
    </dgm:pt>
    <dgm:pt modelId="{48B2B08E-910D-E640-B603-07493A610008}" type="sibTrans" cxnId="{592DC213-F121-B249-B614-B6F5AEC6A5A4}">
      <dgm:prSet/>
      <dgm:spPr/>
      <dgm:t>
        <a:bodyPr/>
        <a:lstStyle/>
        <a:p>
          <a:endParaRPr lang="en-US"/>
        </a:p>
      </dgm:t>
    </dgm:pt>
    <dgm:pt modelId="{C9404575-E990-134C-AB98-3661A03A1A5B}">
      <dgm:prSet phldrT="[Text]"/>
      <dgm:spPr/>
      <dgm:t>
        <a:bodyPr/>
        <a:lstStyle/>
        <a:p>
          <a:r>
            <a:rPr lang="en-US" dirty="0" smtClean="0"/>
            <a:t>Physical Space</a:t>
          </a:r>
          <a:endParaRPr lang="en-US" dirty="0"/>
        </a:p>
      </dgm:t>
    </dgm:pt>
    <dgm:pt modelId="{87740DFB-6C85-F647-9CEE-DC75BC1F089C}" type="parTrans" cxnId="{34CA07CE-C016-A143-9278-86EEBE11D9D6}">
      <dgm:prSet/>
      <dgm:spPr/>
      <dgm:t>
        <a:bodyPr/>
        <a:lstStyle/>
        <a:p>
          <a:endParaRPr lang="en-US"/>
        </a:p>
      </dgm:t>
    </dgm:pt>
    <dgm:pt modelId="{38C61A46-38EB-5647-BC20-6C8147C5BA2D}" type="sibTrans" cxnId="{34CA07CE-C016-A143-9278-86EEBE11D9D6}">
      <dgm:prSet/>
      <dgm:spPr/>
      <dgm:t>
        <a:bodyPr/>
        <a:lstStyle/>
        <a:p>
          <a:endParaRPr lang="en-US"/>
        </a:p>
      </dgm:t>
    </dgm:pt>
    <dgm:pt modelId="{DA57356F-E199-9347-9C7F-7EEB3CFB1D03}">
      <dgm:prSet phldrT="[Text]"/>
      <dgm:spPr/>
      <dgm:t>
        <a:bodyPr/>
        <a:lstStyle/>
        <a:p>
          <a:r>
            <a:rPr lang="en-US" dirty="0" smtClean="0"/>
            <a:t>Human Communication</a:t>
          </a:r>
          <a:endParaRPr lang="en-US" dirty="0"/>
        </a:p>
      </dgm:t>
    </dgm:pt>
    <dgm:pt modelId="{A86E4232-5E4B-984E-B15C-0C21D045DA17}" type="parTrans" cxnId="{98282EC6-C1CF-694C-914B-CA9A0617E12A}">
      <dgm:prSet/>
      <dgm:spPr/>
      <dgm:t>
        <a:bodyPr/>
        <a:lstStyle/>
        <a:p>
          <a:endParaRPr lang="en-US"/>
        </a:p>
      </dgm:t>
    </dgm:pt>
    <dgm:pt modelId="{A81884FB-8E1D-AC4F-BEE2-3531E5A4D055}" type="sibTrans" cxnId="{98282EC6-C1CF-694C-914B-CA9A0617E12A}">
      <dgm:prSet/>
      <dgm:spPr/>
      <dgm:t>
        <a:bodyPr/>
        <a:lstStyle/>
        <a:p>
          <a:endParaRPr lang="en-US"/>
        </a:p>
      </dgm:t>
    </dgm:pt>
    <dgm:pt modelId="{B023DA97-4C33-CE46-ACA0-3D336E5FECDB}">
      <dgm:prSet phldrT="[Text]"/>
      <dgm:spPr/>
      <dgm:t>
        <a:bodyPr/>
        <a:lstStyle/>
        <a:p>
          <a:r>
            <a:rPr lang="en-US" dirty="0" smtClean="0"/>
            <a:t>Social Networks</a:t>
          </a:r>
          <a:endParaRPr lang="en-US" dirty="0"/>
        </a:p>
      </dgm:t>
    </dgm:pt>
    <dgm:pt modelId="{75509B9C-F91E-4046-B795-F3A2E01BE934}" type="parTrans" cxnId="{D83CD9F8-704D-E042-8696-BE73D0DDA7D9}">
      <dgm:prSet/>
      <dgm:spPr/>
      <dgm:t>
        <a:bodyPr/>
        <a:lstStyle/>
        <a:p>
          <a:endParaRPr lang="en-US"/>
        </a:p>
      </dgm:t>
    </dgm:pt>
    <dgm:pt modelId="{D121B693-3A50-134A-B92F-C4FF76AE41EB}" type="sibTrans" cxnId="{D83CD9F8-704D-E042-8696-BE73D0DDA7D9}">
      <dgm:prSet/>
      <dgm:spPr/>
      <dgm:t>
        <a:bodyPr/>
        <a:lstStyle/>
        <a:p>
          <a:endParaRPr lang="en-US"/>
        </a:p>
      </dgm:t>
    </dgm:pt>
    <dgm:pt modelId="{9DC02A78-720A-5D42-9E48-A7995E0DEE11}" type="pres">
      <dgm:prSet presAssocID="{8636BD8E-8FC2-E042-9584-7AD8B1045B2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815353-C0AC-D34A-BE5A-3B26D3895763}" type="pres">
      <dgm:prSet presAssocID="{02E47571-1894-E849-9B56-A3FD2B950425}" presName="centerShape" presStyleLbl="node0" presStyleIdx="0" presStyleCnt="1"/>
      <dgm:spPr/>
      <dgm:t>
        <a:bodyPr/>
        <a:lstStyle/>
        <a:p>
          <a:endParaRPr lang="en-US"/>
        </a:p>
      </dgm:t>
    </dgm:pt>
    <dgm:pt modelId="{D052D9F2-A1DC-4F46-B135-D744B5B553C7}" type="pres">
      <dgm:prSet presAssocID="{0278384E-F68C-5E48-B34E-340E3F41DB4B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607EB85-51F6-064E-8EA6-C75DE2059F76}" type="pres">
      <dgm:prSet presAssocID="{33191151-A046-F54E-856D-C9B6866B22E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59279-27A7-414F-8617-A0CBC23F9207}" type="pres">
      <dgm:prSet presAssocID="{87740DFB-6C85-F647-9CEE-DC75BC1F089C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03FD8C4A-6F7C-E64E-962D-BC2CB6ABA527}" type="pres">
      <dgm:prSet presAssocID="{C9404575-E990-134C-AB98-3661A03A1A5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52C10-C868-3A43-B4FB-3676425E56DD}" type="pres">
      <dgm:prSet presAssocID="{A86E4232-5E4B-984E-B15C-0C21D045DA17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2ADF512C-1E21-894D-9804-7EEABED31FAB}" type="pres">
      <dgm:prSet presAssocID="{DA57356F-E199-9347-9C7F-7EEB3CFB1D0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25E44F-74E0-5E41-999B-F0F3B684BE54}" type="pres">
      <dgm:prSet presAssocID="{75509B9C-F91E-4046-B795-F3A2E01BE934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D8E3C37A-0DAA-6447-BF9D-7F009EECE989}" type="pres">
      <dgm:prSet presAssocID="{B023DA97-4C33-CE46-ACA0-3D336E5FECD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2DC213-F121-B249-B614-B6F5AEC6A5A4}" srcId="{02E47571-1894-E849-9B56-A3FD2B950425}" destId="{33191151-A046-F54E-856D-C9B6866B22EB}" srcOrd="0" destOrd="0" parTransId="{0278384E-F68C-5E48-B34E-340E3F41DB4B}" sibTransId="{48B2B08E-910D-E640-B603-07493A610008}"/>
    <dgm:cxn modelId="{D83CD9F8-704D-E042-8696-BE73D0DDA7D9}" srcId="{02E47571-1894-E849-9B56-A3FD2B950425}" destId="{B023DA97-4C33-CE46-ACA0-3D336E5FECDB}" srcOrd="3" destOrd="0" parTransId="{75509B9C-F91E-4046-B795-F3A2E01BE934}" sibTransId="{D121B693-3A50-134A-B92F-C4FF76AE41EB}"/>
    <dgm:cxn modelId="{2ABDA2AE-8F11-1146-B9B0-FCAEEB47930E}" srcId="{8636BD8E-8FC2-E042-9584-7AD8B1045B29}" destId="{02E47571-1894-E849-9B56-A3FD2B950425}" srcOrd="0" destOrd="0" parTransId="{D7E46EE0-0C0E-E441-84DF-456BC09396E2}" sibTransId="{BBA9B4A8-A49F-B741-A55C-90288FEEBB35}"/>
    <dgm:cxn modelId="{2B49A2D9-7A69-F147-997C-99DB262D5D28}" type="presOf" srcId="{B023DA97-4C33-CE46-ACA0-3D336E5FECDB}" destId="{D8E3C37A-0DAA-6447-BF9D-7F009EECE989}" srcOrd="0" destOrd="0" presId="urn:microsoft.com/office/officeart/2005/8/layout/radial4"/>
    <dgm:cxn modelId="{346FD8FC-586D-4146-8F41-DD071E527442}" type="presOf" srcId="{75509B9C-F91E-4046-B795-F3A2E01BE934}" destId="{CE25E44F-74E0-5E41-999B-F0F3B684BE54}" srcOrd="0" destOrd="0" presId="urn:microsoft.com/office/officeart/2005/8/layout/radial4"/>
    <dgm:cxn modelId="{5AF423DE-B2E6-FD4A-812A-474E1FD3B548}" type="presOf" srcId="{8636BD8E-8FC2-E042-9584-7AD8B1045B29}" destId="{9DC02A78-720A-5D42-9E48-A7995E0DEE11}" srcOrd="0" destOrd="0" presId="urn:microsoft.com/office/officeart/2005/8/layout/radial4"/>
    <dgm:cxn modelId="{FABDF6FC-651F-4946-90DF-D981B78FF75D}" type="presOf" srcId="{C9404575-E990-134C-AB98-3661A03A1A5B}" destId="{03FD8C4A-6F7C-E64E-962D-BC2CB6ABA527}" srcOrd="0" destOrd="0" presId="urn:microsoft.com/office/officeart/2005/8/layout/radial4"/>
    <dgm:cxn modelId="{34CA07CE-C016-A143-9278-86EEBE11D9D6}" srcId="{02E47571-1894-E849-9B56-A3FD2B950425}" destId="{C9404575-E990-134C-AB98-3661A03A1A5B}" srcOrd="1" destOrd="0" parTransId="{87740DFB-6C85-F647-9CEE-DC75BC1F089C}" sibTransId="{38C61A46-38EB-5647-BC20-6C8147C5BA2D}"/>
    <dgm:cxn modelId="{FA31B179-3563-3449-B8EA-CD7EE290300B}" type="presOf" srcId="{87740DFB-6C85-F647-9CEE-DC75BC1F089C}" destId="{E3259279-27A7-414F-8617-A0CBC23F9207}" srcOrd="0" destOrd="0" presId="urn:microsoft.com/office/officeart/2005/8/layout/radial4"/>
    <dgm:cxn modelId="{76056753-8C79-1841-A7E1-92AA729C5F5A}" type="presOf" srcId="{0278384E-F68C-5E48-B34E-340E3F41DB4B}" destId="{D052D9F2-A1DC-4F46-B135-D744B5B553C7}" srcOrd="0" destOrd="0" presId="urn:microsoft.com/office/officeart/2005/8/layout/radial4"/>
    <dgm:cxn modelId="{DA8CB852-D35F-104B-98B7-F9AE0620656E}" type="presOf" srcId="{33191151-A046-F54E-856D-C9B6866B22EB}" destId="{1607EB85-51F6-064E-8EA6-C75DE2059F76}" srcOrd="0" destOrd="0" presId="urn:microsoft.com/office/officeart/2005/8/layout/radial4"/>
    <dgm:cxn modelId="{98282EC6-C1CF-694C-914B-CA9A0617E12A}" srcId="{02E47571-1894-E849-9B56-A3FD2B950425}" destId="{DA57356F-E199-9347-9C7F-7EEB3CFB1D03}" srcOrd="2" destOrd="0" parTransId="{A86E4232-5E4B-984E-B15C-0C21D045DA17}" sibTransId="{A81884FB-8E1D-AC4F-BEE2-3531E5A4D055}"/>
    <dgm:cxn modelId="{04B3AC2B-49A0-AB47-8A35-B3E2475B33DA}" type="presOf" srcId="{02E47571-1894-E849-9B56-A3FD2B950425}" destId="{B6815353-C0AC-D34A-BE5A-3B26D3895763}" srcOrd="0" destOrd="0" presId="urn:microsoft.com/office/officeart/2005/8/layout/radial4"/>
    <dgm:cxn modelId="{98BBE5C0-8604-7842-BB71-DEE6DC0ACCBA}" type="presOf" srcId="{DA57356F-E199-9347-9C7F-7EEB3CFB1D03}" destId="{2ADF512C-1E21-894D-9804-7EEABED31FAB}" srcOrd="0" destOrd="0" presId="urn:microsoft.com/office/officeart/2005/8/layout/radial4"/>
    <dgm:cxn modelId="{B61110D7-9464-B94E-AA02-E27FF83D2DBC}" type="presOf" srcId="{A86E4232-5E4B-984E-B15C-0C21D045DA17}" destId="{CC752C10-C868-3A43-B4FB-3676425E56DD}" srcOrd="0" destOrd="0" presId="urn:microsoft.com/office/officeart/2005/8/layout/radial4"/>
    <dgm:cxn modelId="{3088F994-2205-AE4F-9CBF-450277A7B53C}" type="presParOf" srcId="{9DC02A78-720A-5D42-9E48-A7995E0DEE11}" destId="{B6815353-C0AC-D34A-BE5A-3B26D3895763}" srcOrd="0" destOrd="0" presId="urn:microsoft.com/office/officeart/2005/8/layout/radial4"/>
    <dgm:cxn modelId="{EFCEF730-666C-DB4B-9D6F-9DDCBA5F9786}" type="presParOf" srcId="{9DC02A78-720A-5D42-9E48-A7995E0DEE11}" destId="{D052D9F2-A1DC-4F46-B135-D744B5B553C7}" srcOrd="1" destOrd="0" presId="urn:microsoft.com/office/officeart/2005/8/layout/radial4"/>
    <dgm:cxn modelId="{F3FCB588-9A0C-9442-8663-699AC3576220}" type="presParOf" srcId="{9DC02A78-720A-5D42-9E48-A7995E0DEE11}" destId="{1607EB85-51F6-064E-8EA6-C75DE2059F76}" srcOrd="2" destOrd="0" presId="urn:microsoft.com/office/officeart/2005/8/layout/radial4"/>
    <dgm:cxn modelId="{D4E2323D-1A1D-3F47-BD9C-966B7C97BCD5}" type="presParOf" srcId="{9DC02A78-720A-5D42-9E48-A7995E0DEE11}" destId="{E3259279-27A7-414F-8617-A0CBC23F9207}" srcOrd="3" destOrd="0" presId="urn:microsoft.com/office/officeart/2005/8/layout/radial4"/>
    <dgm:cxn modelId="{95839495-8F50-4041-9023-F4D3EF351CB2}" type="presParOf" srcId="{9DC02A78-720A-5D42-9E48-A7995E0DEE11}" destId="{03FD8C4A-6F7C-E64E-962D-BC2CB6ABA527}" srcOrd="4" destOrd="0" presId="urn:microsoft.com/office/officeart/2005/8/layout/radial4"/>
    <dgm:cxn modelId="{00224766-C447-AE4A-BFA0-5655FB3D3E86}" type="presParOf" srcId="{9DC02A78-720A-5D42-9E48-A7995E0DEE11}" destId="{CC752C10-C868-3A43-B4FB-3676425E56DD}" srcOrd="5" destOrd="0" presId="urn:microsoft.com/office/officeart/2005/8/layout/radial4"/>
    <dgm:cxn modelId="{C81F5984-8EAA-CB43-BC81-DC8F7CAEDDFD}" type="presParOf" srcId="{9DC02A78-720A-5D42-9E48-A7995E0DEE11}" destId="{2ADF512C-1E21-894D-9804-7EEABED31FAB}" srcOrd="6" destOrd="0" presId="urn:microsoft.com/office/officeart/2005/8/layout/radial4"/>
    <dgm:cxn modelId="{C440B252-E565-7946-8FDA-F92EFE119C77}" type="presParOf" srcId="{9DC02A78-720A-5D42-9E48-A7995E0DEE11}" destId="{CE25E44F-74E0-5E41-999B-F0F3B684BE54}" srcOrd="7" destOrd="0" presId="urn:microsoft.com/office/officeart/2005/8/layout/radial4"/>
    <dgm:cxn modelId="{6AC06FF6-6063-2D4E-B061-8A37984017EF}" type="presParOf" srcId="{9DC02A78-720A-5D42-9E48-A7995E0DEE11}" destId="{D8E3C37A-0DAA-6447-BF9D-7F009EECE989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102836-22B7-8E4C-AD6B-6AF4AADE6C38}" type="doc">
      <dgm:prSet loTypeId="urn:microsoft.com/office/officeart/2005/8/layout/matrix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274F6D-61F9-524E-AC0D-EA59493FA4C2}">
      <dgm:prSet phldrT="[Text]"/>
      <dgm:spPr/>
      <dgm:t>
        <a:bodyPr/>
        <a:lstStyle/>
        <a:p>
          <a:r>
            <a:rPr lang="en-US" dirty="0" smtClean="0"/>
            <a:t>Physical Domain</a:t>
          </a:r>
          <a:endParaRPr lang="en-US" dirty="0"/>
        </a:p>
      </dgm:t>
    </dgm:pt>
    <dgm:pt modelId="{5610D8ED-2487-BE46-A70F-14459D2D8F4B}" type="parTrans" cxnId="{E88CB7C3-A998-6547-BAB1-878D432F49E8}">
      <dgm:prSet/>
      <dgm:spPr/>
      <dgm:t>
        <a:bodyPr/>
        <a:lstStyle/>
        <a:p>
          <a:endParaRPr lang="en-US"/>
        </a:p>
      </dgm:t>
    </dgm:pt>
    <dgm:pt modelId="{F0EA675C-835E-414E-8C6A-84FB19514AE6}" type="sibTrans" cxnId="{E88CB7C3-A998-6547-BAB1-878D432F49E8}">
      <dgm:prSet/>
      <dgm:spPr/>
      <dgm:t>
        <a:bodyPr/>
        <a:lstStyle/>
        <a:p>
          <a:endParaRPr lang="en-US"/>
        </a:p>
      </dgm:t>
    </dgm:pt>
    <dgm:pt modelId="{69AD441A-F28B-6242-9814-0C628F0CBB04}">
      <dgm:prSet phldrT="[Text]"/>
      <dgm:spPr/>
      <dgm:t>
        <a:bodyPr/>
        <a:lstStyle/>
        <a:p>
          <a:r>
            <a:rPr lang="en-US" dirty="0" smtClean="0"/>
            <a:t>Information Domain</a:t>
          </a:r>
          <a:endParaRPr lang="en-US" dirty="0"/>
        </a:p>
      </dgm:t>
    </dgm:pt>
    <dgm:pt modelId="{1C44A524-018B-9940-AA5E-7687BB2BCFEE}" type="parTrans" cxnId="{A87EAAF3-C4B5-0E48-8975-353417287BA6}">
      <dgm:prSet/>
      <dgm:spPr/>
      <dgm:t>
        <a:bodyPr/>
        <a:lstStyle/>
        <a:p>
          <a:endParaRPr lang="en-US"/>
        </a:p>
      </dgm:t>
    </dgm:pt>
    <dgm:pt modelId="{AF3B092A-A92C-A442-B032-2CE5313A811E}" type="sibTrans" cxnId="{A87EAAF3-C4B5-0E48-8975-353417287BA6}">
      <dgm:prSet/>
      <dgm:spPr/>
      <dgm:t>
        <a:bodyPr/>
        <a:lstStyle/>
        <a:p>
          <a:endParaRPr lang="en-US"/>
        </a:p>
      </dgm:t>
    </dgm:pt>
    <dgm:pt modelId="{3799ACAA-170A-6E46-A2B5-7866ABB72429}">
      <dgm:prSet phldrT="[Text]"/>
      <dgm:spPr/>
      <dgm:t>
        <a:bodyPr/>
        <a:lstStyle/>
        <a:p>
          <a:r>
            <a:rPr lang="en-US" dirty="0" smtClean="0"/>
            <a:t>Cognitive Domain</a:t>
          </a:r>
          <a:endParaRPr lang="en-US" dirty="0"/>
        </a:p>
      </dgm:t>
    </dgm:pt>
    <dgm:pt modelId="{EBA1B90E-1D2C-9249-BDA8-8FBC4E534645}" type="parTrans" cxnId="{898EC42C-48C9-6C41-A949-BCC6265F99B3}">
      <dgm:prSet/>
      <dgm:spPr/>
      <dgm:t>
        <a:bodyPr/>
        <a:lstStyle/>
        <a:p>
          <a:endParaRPr lang="en-US"/>
        </a:p>
      </dgm:t>
    </dgm:pt>
    <dgm:pt modelId="{0B1560A3-A9B7-7F4B-885B-95DB157AE76C}" type="sibTrans" cxnId="{898EC42C-48C9-6C41-A949-BCC6265F99B3}">
      <dgm:prSet/>
      <dgm:spPr/>
      <dgm:t>
        <a:bodyPr/>
        <a:lstStyle/>
        <a:p>
          <a:endParaRPr lang="en-US"/>
        </a:p>
      </dgm:t>
    </dgm:pt>
    <dgm:pt modelId="{DDCFB6F9-2843-874F-B794-FE0B86E95BD2}">
      <dgm:prSet phldrT="[Text]" phldr="1"/>
      <dgm:spPr/>
      <dgm:t>
        <a:bodyPr/>
        <a:lstStyle/>
        <a:p>
          <a:endParaRPr lang="en-US"/>
        </a:p>
      </dgm:t>
    </dgm:pt>
    <dgm:pt modelId="{B40F106C-6325-A244-9920-D7AA00D5668C}" type="parTrans" cxnId="{A6565AE8-B852-8B4D-84FE-1244B7F7B3BA}">
      <dgm:prSet/>
      <dgm:spPr/>
      <dgm:t>
        <a:bodyPr/>
        <a:lstStyle/>
        <a:p>
          <a:endParaRPr lang="en-US"/>
        </a:p>
      </dgm:t>
    </dgm:pt>
    <dgm:pt modelId="{F4BA0901-9823-3F40-BF2C-61560AC4A5E8}" type="sibTrans" cxnId="{A6565AE8-B852-8B4D-84FE-1244B7F7B3BA}">
      <dgm:prSet/>
      <dgm:spPr/>
      <dgm:t>
        <a:bodyPr/>
        <a:lstStyle/>
        <a:p>
          <a:endParaRPr lang="en-US"/>
        </a:p>
      </dgm:t>
    </dgm:pt>
    <dgm:pt modelId="{AD1F0746-EC0A-0E49-B914-50326321BAFE}">
      <dgm:prSet phldrT="[Text]"/>
      <dgm:spPr/>
      <dgm:t>
        <a:bodyPr/>
        <a:lstStyle/>
        <a:p>
          <a:r>
            <a:rPr lang="en-US" dirty="0" smtClean="0"/>
            <a:t>Physical systems</a:t>
          </a:r>
          <a:endParaRPr lang="en-US" dirty="0"/>
        </a:p>
      </dgm:t>
    </dgm:pt>
    <dgm:pt modelId="{FF2AB830-E6B3-4E41-A3D5-5569868CFF48}" type="parTrans" cxnId="{B7899F0F-18D4-B943-902F-E195B9932618}">
      <dgm:prSet/>
      <dgm:spPr/>
      <dgm:t>
        <a:bodyPr/>
        <a:lstStyle/>
        <a:p>
          <a:endParaRPr lang="en-US"/>
        </a:p>
      </dgm:t>
    </dgm:pt>
    <dgm:pt modelId="{D60628DE-62C9-E24D-A74E-8BF621FAB03C}" type="sibTrans" cxnId="{B7899F0F-18D4-B943-902F-E195B9932618}">
      <dgm:prSet/>
      <dgm:spPr/>
      <dgm:t>
        <a:bodyPr/>
        <a:lstStyle/>
        <a:p>
          <a:endParaRPr lang="en-US"/>
        </a:p>
      </dgm:t>
    </dgm:pt>
    <dgm:pt modelId="{A4ED8391-0A57-2543-BAE8-44069EA9840C}">
      <dgm:prSet phldrT="[Text]"/>
      <dgm:spPr/>
      <dgm:t>
        <a:bodyPr/>
        <a:lstStyle/>
        <a:p>
          <a:r>
            <a:rPr lang="en-US" dirty="0" smtClean="0"/>
            <a:t>Cyber Networks</a:t>
          </a:r>
          <a:endParaRPr lang="en-US" dirty="0"/>
        </a:p>
      </dgm:t>
    </dgm:pt>
    <dgm:pt modelId="{E9C37737-537F-8D49-9CB5-F920A1B31B6F}" type="parTrans" cxnId="{74732DBF-82CA-5F45-8EBD-72D78E43C73C}">
      <dgm:prSet/>
      <dgm:spPr/>
      <dgm:t>
        <a:bodyPr/>
        <a:lstStyle/>
        <a:p>
          <a:endParaRPr lang="en-US"/>
        </a:p>
      </dgm:t>
    </dgm:pt>
    <dgm:pt modelId="{F9974B2E-89DB-9A4D-AC59-3AA71B505ECE}" type="sibTrans" cxnId="{74732DBF-82CA-5F45-8EBD-72D78E43C73C}">
      <dgm:prSet/>
      <dgm:spPr/>
      <dgm:t>
        <a:bodyPr/>
        <a:lstStyle/>
        <a:p>
          <a:endParaRPr lang="en-US"/>
        </a:p>
      </dgm:t>
    </dgm:pt>
    <dgm:pt modelId="{68917BDB-D83A-1449-AB1A-8DF43AD8BE09}">
      <dgm:prSet phldrT="[Text]"/>
      <dgm:spPr/>
      <dgm:t>
        <a:bodyPr/>
        <a:lstStyle/>
        <a:p>
          <a:r>
            <a:rPr lang="en-US" dirty="0" smtClean="0"/>
            <a:t>Sensors</a:t>
          </a:r>
          <a:endParaRPr lang="en-US" dirty="0"/>
        </a:p>
      </dgm:t>
    </dgm:pt>
    <dgm:pt modelId="{9B7665BD-8CB0-144A-87EE-3ABA9EAD83B8}" type="parTrans" cxnId="{83BFDEE0-6D2D-7943-9274-017FB4B3C268}">
      <dgm:prSet/>
      <dgm:spPr/>
      <dgm:t>
        <a:bodyPr/>
        <a:lstStyle/>
        <a:p>
          <a:endParaRPr lang="en-US"/>
        </a:p>
      </dgm:t>
    </dgm:pt>
    <dgm:pt modelId="{8AE7ECBA-01B4-E145-A4DF-7DE950EAF38D}" type="sibTrans" cxnId="{83BFDEE0-6D2D-7943-9274-017FB4B3C268}">
      <dgm:prSet/>
      <dgm:spPr/>
      <dgm:t>
        <a:bodyPr/>
        <a:lstStyle/>
        <a:p>
          <a:endParaRPr lang="en-US"/>
        </a:p>
      </dgm:t>
    </dgm:pt>
    <dgm:pt modelId="{AC5AC3C6-B2C0-8447-B355-831BD51D1969}">
      <dgm:prSet phldrT="[Text]"/>
      <dgm:spPr/>
      <dgm:t>
        <a:bodyPr/>
        <a:lstStyle/>
        <a:p>
          <a:r>
            <a:rPr lang="en-US" dirty="0" smtClean="0"/>
            <a:t>Mental Elements</a:t>
          </a:r>
          <a:endParaRPr lang="en-US" dirty="0"/>
        </a:p>
      </dgm:t>
    </dgm:pt>
    <dgm:pt modelId="{B99E547A-1837-1842-AFD2-C29C835F2B1E}" type="parTrans" cxnId="{814F8E14-D0D5-F541-9639-30074166CAEB}">
      <dgm:prSet/>
      <dgm:spPr/>
      <dgm:t>
        <a:bodyPr/>
        <a:lstStyle/>
        <a:p>
          <a:endParaRPr lang="en-US"/>
        </a:p>
      </dgm:t>
    </dgm:pt>
    <dgm:pt modelId="{C30E5573-9448-954F-A539-6831DCEB9885}" type="sibTrans" cxnId="{814F8E14-D0D5-F541-9639-30074166CAEB}">
      <dgm:prSet/>
      <dgm:spPr/>
      <dgm:t>
        <a:bodyPr/>
        <a:lstStyle/>
        <a:p>
          <a:endParaRPr lang="en-US"/>
        </a:p>
      </dgm:t>
    </dgm:pt>
    <dgm:pt modelId="{002EE293-55FC-6F45-993F-3556DCBEB577}">
      <dgm:prSet phldrT="[Text]"/>
      <dgm:spPr/>
      <dgm:t>
        <a:bodyPr/>
        <a:lstStyle/>
        <a:p>
          <a:r>
            <a:rPr lang="en-US" dirty="0" smtClean="0"/>
            <a:t>Social Domain</a:t>
          </a:r>
          <a:endParaRPr lang="en-US" dirty="0"/>
        </a:p>
      </dgm:t>
    </dgm:pt>
    <dgm:pt modelId="{89AA9EC5-6301-C94A-B652-04559373E5B3}" type="parTrans" cxnId="{DE765F89-BDA8-A544-8DF8-26F2C9DDBA96}">
      <dgm:prSet/>
      <dgm:spPr/>
      <dgm:t>
        <a:bodyPr/>
        <a:lstStyle/>
        <a:p>
          <a:endParaRPr lang="en-US"/>
        </a:p>
      </dgm:t>
    </dgm:pt>
    <dgm:pt modelId="{0389727A-16EB-3A48-BDDB-9F526D72A277}" type="sibTrans" cxnId="{DE765F89-BDA8-A544-8DF8-26F2C9DDBA96}">
      <dgm:prSet/>
      <dgm:spPr/>
      <dgm:t>
        <a:bodyPr/>
        <a:lstStyle/>
        <a:p>
          <a:endParaRPr lang="en-US"/>
        </a:p>
      </dgm:t>
    </dgm:pt>
    <dgm:pt modelId="{925DD763-B6CB-9746-BACE-A12FBFC36AA4}">
      <dgm:prSet phldrT="[Text]"/>
      <dgm:spPr/>
      <dgm:t>
        <a:bodyPr/>
        <a:lstStyle/>
        <a:p>
          <a:r>
            <a:rPr lang="en-US" dirty="0" smtClean="0"/>
            <a:t>Human Knowledge</a:t>
          </a:r>
          <a:endParaRPr lang="en-US" dirty="0"/>
        </a:p>
      </dgm:t>
    </dgm:pt>
    <dgm:pt modelId="{7C84CFD8-1C37-AB43-9917-E11A348BACE8}" type="parTrans" cxnId="{084680BB-97B9-6149-B3F8-666064A7D930}">
      <dgm:prSet/>
      <dgm:spPr/>
      <dgm:t>
        <a:bodyPr/>
        <a:lstStyle/>
        <a:p>
          <a:endParaRPr lang="en-US"/>
        </a:p>
      </dgm:t>
    </dgm:pt>
    <dgm:pt modelId="{DE58F4EC-AA80-EC42-8297-D4E89EF41219}" type="sibTrans" cxnId="{084680BB-97B9-6149-B3F8-666064A7D930}">
      <dgm:prSet/>
      <dgm:spPr/>
      <dgm:t>
        <a:bodyPr/>
        <a:lstStyle/>
        <a:p>
          <a:endParaRPr lang="en-US"/>
        </a:p>
      </dgm:t>
    </dgm:pt>
    <dgm:pt modelId="{E854B9F5-3FAE-A54D-A20A-3D5988547D9F}">
      <dgm:prSet phldrT="[Text]"/>
      <dgm:spPr/>
      <dgm:t>
        <a:bodyPr/>
        <a:lstStyle/>
        <a:p>
          <a:r>
            <a:rPr lang="en-US" dirty="0" smtClean="0"/>
            <a:t>Capabilities</a:t>
          </a:r>
          <a:endParaRPr lang="en-US" dirty="0"/>
        </a:p>
      </dgm:t>
    </dgm:pt>
    <dgm:pt modelId="{55015FBD-263D-1444-BC26-B44EB98E6771}" type="parTrans" cxnId="{37B533F6-8121-674F-BF7C-C4C25A08FD31}">
      <dgm:prSet/>
      <dgm:spPr/>
      <dgm:t>
        <a:bodyPr/>
        <a:lstStyle/>
        <a:p>
          <a:endParaRPr lang="en-US"/>
        </a:p>
      </dgm:t>
    </dgm:pt>
    <dgm:pt modelId="{0A792E57-9EB7-1B49-8BFC-2E539DC226CF}" type="sibTrans" cxnId="{37B533F6-8121-674F-BF7C-C4C25A08FD31}">
      <dgm:prSet/>
      <dgm:spPr/>
      <dgm:t>
        <a:bodyPr/>
        <a:lstStyle/>
        <a:p>
          <a:endParaRPr lang="en-US"/>
        </a:p>
      </dgm:t>
    </dgm:pt>
    <dgm:pt modelId="{5E7460CD-8218-9B4F-A0DB-A89B766A8461}">
      <dgm:prSet phldrT="[Text]"/>
      <dgm:spPr/>
      <dgm:t>
        <a:bodyPr/>
        <a:lstStyle/>
        <a:p>
          <a:r>
            <a:rPr lang="en-US" dirty="0" smtClean="0"/>
            <a:t>Social Networks</a:t>
          </a:r>
          <a:endParaRPr lang="en-US" dirty="0"/>
        </a:p>
      </dgm:t>
    </dgm:pt>
    <dgm:pt modelId="{02C72058-F92A-9842-BF3E-1332690989E0}" type="parTrans" cxnId="{20526D33-8C51-1A4C-8F44-B519EE7A1DB2}">
      <dgm:prSet/>
      <dgm:spPr/>
      <dgm:t>
        <a:bodyPr/>
        <a:lstStyle/>
        <a:p>
          <a:endParaRPr lang="en-US"/>
        </a:p>
      </dgm:t>
    </dgm:pt>
    <dgm:pt modelId="{A3F7CA30-6BF4-1344-9113-5EBD0CE64ADB}" type="sibTrans" cxnId="{20526D33-8C51-1A4C-8F44-B519EE7A1DB2}">
      <dgm:prSet/>
      <dgm:spPr/>
      <dgm:t>
        <a:bodyPr/>
        <a:lstStyle/>
        <a:p>
          <a:endParaRPr lang="en-US"/>
        </a:p>
      </dgm:t>
    </dgm:pt>
    <dgm:pt modelId="{CF377FBB-DEDA-364B-9DB2-75AADA0A56C6}">
      <dgm:prSet phldrT="[Text]"/>
      <dgm:spPr/>
      <dgm:t>
        <a:bodyPr/>
        <a:lstStyle/>
        <a:p>
          <a:r>
            <a:rPr lang="en-US" dirty="0" smtClean="0"/>
            <a:t>  Socio-cultural elements</a:t>
          </a:r>
          <a:endParaRPr lang="en-US" dirty="0"/>
        </a:p>
      </dgm:t>
    </dgm:pt>
    <dgm:pt modelId="{D49869AD-D174-5446-87E2-BB95BF398E28}" type="parTrans" cxnId="{8EE9A399-03AB-B945-B6CE-4E65B6E7B24A}">
      <dgm:prSet/>
      <dgm:spPr/>
      <dgm:t>
        <a:bodyPr/>
        <a:lstStyle/>
        <a:p>
          <a:endParaRPr lang="en-US"/>
        </a:p>
      </dgm:t>
    </dgm:pt>
    <dgm:pt modelId="{D307B71D-10E1-D548-967E-A4692FF32F98}" type="sibTrans" cxnId="{8EE9A399-03AB-B945-B6CE-4E65B6E7B24A}">
      <dgm:prSet/>
      <dgm:spPr/>
      <dgm:t>
        <a:bodyPr/>
        <a:lstStyle/>
        <a:p>
          <a:endParaRPr lang="en-US"/>
        </a:p>
      </dgm:t>
    </dgm:pt>
    <dgm:pt modelId="{252A7B6E-487E-EE42-B810-A1D806D7BEA0}" type="pres">
      <dgm:prSet presAssocID="{0C102836-22B7-8E4C-AD6B-6AF4AADE6C3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DE7BEF-57D3-BF45-9AC3-D28E754BC77D}" type="pres">
      <dgm:prSet presAssocID="{0C102836-22B7-8E4C-AD6B-6AF4AADE6C38}" presName="diamond" presStyleLbl="bgShp" presStyleIdx="0" presStyleCnt="1" custScaleX="139641"/>
      <dgm:spPr/>
    </dgm:pt>
    <dgm:pt modelId="{537E1643-5F7D-0F43-ABA1-29686F17EE5F}" type="pres">
      <dgm:prSet presAssocID="{0C102836-22B7-8E4C-AD6B-6AF4AADE6C38}" presName="quad1" presStyleLbl="node1" presStyleIdx="0" presStyleCnt="4" custScaleX="139641" custScaleY="116236" custLinFactNeighborX="-128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F1A0CC-3FBE-1D42-8813-AEDA796E03C8}" type="pres">
      <dgm:prSet presAssocID="{0C102836-22B7-8E4C-AD6B-6AF4AADE6C38}" presName="quad2" presStyleLbl="node1" presStyleIdx="1" presStyleCnt="4" custScaleX="139641" custScaleY="116236" custLinFactNeighborX="202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43BD2A-1A4C-D44C-A55A-AB4164175B98}" type="pres">
      <dgm:prSet presAssocID="{0C102836-22B7-8E4C-AD6B-6AF4AADE6C38}" presName="quad3" presStyleLbl="node1" presStyleIdx="2" presStyleCnt="4" custScaleX="139641" custScaleY="116236" custLinFactNeighborX="-128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149126-05E9-0442-8BD4-5568A8F92131}" type="pres">
      <dgm:prSet presAssocID="{0C102836-22B7-8E4C-AD6B-6AF4AADE6C38}" presName="quad4" presStyleLbl="node1" presStyleIdx="3" presStyleCnt="4" custScaleX="139641" custScaleY="116236" custLinFactNeighborX="202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2E7955-30AF-F342-8F13-AA9624BAFB4D}" type="presOf" srcId="{E854B9F5-3FAE-A54D-A20A-3D5988547D9F}" destId="{2A43BD2A-1A4C-D44C-A55A-AB4164175B98}" srcOrd="0" destOrd="3" presId="urn:microsoft.com/office/officeart/2005/8/layout/matrix3"/>
    <dgm:cxn modelId="{25235E2D-6463-6A42-8461-1FE7E97FF471}" type="presOf" srcId="{CF377FBB-DEDA-364B-9DB2-75AADA0A56C6}" destId="{A0149126-05E9-0442-8BD4-5568A8F92131}" srcOrd="0" destOrd="2" presId="urn:microsoft.com/office/officeart/2005/8/layout/matrix3"/>
    <dgm:cxn modelId="{793BCAC5-F867-3C4F-88A0-E5ADE808761E}" type="presOf" srcId="{D6274F6D-61F9-524E-AC0D-EA59493FA4C2}" destId="{537E1643-5F7D-0F43-ABA1-29686F17EE5F}" srcOrd="0" destOrd="0" presId="urn:microsoft.com/office/officeart/2005/8/layout/matrix3"/>
    <dgm:cxn modelId="{3C572B0A-7F7D-9449-9C95-4FD93D988246}" type="presOf" srcId="{5E7460CD-8218-9B4F-A0DB-A89B766A8461}" destId="{A0149126-05E9-0442-8BD4-5568A8F92131}" srcOrd="0" destOrd="1" presId="urn:microsoft.com/office/officeart/2005/8/layout/matrix3"/>
    <dgm:cxn modelId="{814F8E14-D0D5-F541-9639-30074166CAEB}" srcId="{3799ACAA-170A-6E46-A2B5-7866ABB72429}" destId="{AC5AC3C6-B2C0-8447-B355-831BD51D1969}" srcOrd="0" destOrd="0" parTransId="{B99E547A-1837-1842-AFD2-C29C835F2B1E}" sibTransId="{C30E5573-9448-954F-A539-6831DCEB9885}"/>
    <dgm:cxn modelId="{A87EAAF3-C4B5-0E48-8975-353417287BA6}" srcId="{0C102836-22B7-8E4C-AD6B-6AF4AADE6C38}" destId="{69AD441A-F28B-6242-9814-0C628F0CBB04}" srcOrd="1" destOrd="0" parTransId="{1C44A524-018B-9940-AA5E-7687BB2BCFEE}" sibTransId="{AF3B092A-A92C-A442-B032-2CE5313A811E}"/>
    <dgm:cxn modelId="{8EE9A399-03AB-B945-B6CE-4E65B6E7B24A}" srcId="{5E7460CD-8218-9B4F-A0DB-A89B766A8461}" destId="{CF377FBB-DEDA-364B-9DB2-75AADA0A56C6}" srcOrd="0" destOrd="0" parTransId="{D49869AD-D174-5446-87E2-BB95BF398E28}" sibTransId="{D307B71D-10E1-D548-967E-A4692FF32F98}"/>
    <dgm:cxn modelId="{584A3E47-ADC0-FE43-BA67-A7E6D5D1397E}" type="presOf" srcId="{3799ACAA-170A-6E46-A2B5-7866ABB72429}" destId="{2A43BD2A-1A4C-D44C-A55A-AB4164175B98}" srcOrd="0" destOrd="0" presId="urn:microsoft.com/office/officeart/2005/8/layout/matrix3"/>
    <dgm:cxn modelId="{83BFDEE0-6D2D-7943-9274-017FB4B3C268}" srcId="{AD1F0746-EC0A-0E49-B914-50326321BAFE}" destId="{68917BDB-D83A-1449-AB1A-8DF43AD8BE09}" srcOrd="0" destOrd="0" parTransId="{9B7665BD-8CB0-144A-87EE-3ABA9EAD83B8}" sibTransId="{8AE7ECBA-01B4-E145-A4DF-7DE950EAF38D}"/>
    <dgm:cxn modelId="{6DE57448-78C9-5941-B895-796E5DE1D125}" type="presOf" srcId="{69AD441A-F28B-6242-9814-0C628F0CBB04}" destId="{87F1A0CC-3FBE-1D42-8813-AEDA796E03C8}" srcOrd="0" destOrd="0" presId="urn:microsoft.com/office/officeart/2005/8/layout/matrix3"/>
    <dgm:cxn modelId="{A6565AE8-B852-8B4D-84FE-1244B7F7B3BA}" srcId="{0C102836-22B7-8E4C-AD6B-6AF4AADE6C38}" destId="{DDCFB6F9-2843-874F-B794-FE0B86E95BD2}" srcOrd="4" destOrd="0" parTransId="{B40F106C-6325-A244-9920-D7AA00D5668C}" sibTransId="{F4BA0901-9823-3F40-BF2C-61560AC4A5E8}"/>
    <dgm:cxn modelId="{90053FC5-369B-8B4B-88C2-FAC69C1474FE}" type="presOf" srcId="{0C102836-22B7-8E4C-AD6B-6AF4AADE6C38}" destId="{252A7B6E-487E-EE42-B810-A1D806D7BEA0}" srcOrd="0" destOrd="0" presId="urn:microsoft.com/office/officeart/2005/8/layout/matrix3"/>
    <dgm:cxn modelId="{CFD341E2-7AD7-D841-A2DF-9D4E8688DA94}" type="presOf" srcId="{A4ED8391-0A57-2543-BAE8-44069EA9840C}" destId="{87F1A0CC-3FBE-1D42-8813-AEDA796E03C8}" srcOrd="0" destOrd="1" presId="urn:microsoft.com/office/officeart/2005/8/layout/matrix3"/>
    <dgm:cxn modelId="{A4F0F681-0590-644B-85BB-C76F711A5C12}" type="presOf" srcId="{68917BDB-D83A-1449-AB1A-8DF43AD8BE09}" destId="{537E1643-5F7D-0F43-ABA1-29686F17EE5F}" srcOrd="0" destOrd="2" presId="urn:microsoft.com/office/officeart/2005/8/layout/matrix3"/>
    <dgm:cxn modelId="{084680BB-97B9-6149-B3F8-666064A7D930}" srcId="{AC5AC3C6-B2C0-8447-B355-831BD51D1969}" destId="{925DD763-B6CB-9746-BACE-A12FBFC36AA4}" srcOrd="0" destOrd="0" parTransId="{7C84CFD8-1C37-AB43-9917-E11A348BACE8}" sibTransId="{DE58F4EC-AA80-EC42-8297-D4E89EF41219}"/>
    <dgm:cxn modelId="{DE765F89-BDA8-A544-8DF8-26F2C9DDBA96}" srcId="{0C102836-22B7-8E4C-AD6B-6AF4AADE6C38}" destId="{002EE293-55FC-6F45-993F-3556DCBEB577}" srcOrd="3" destOrd="0" parTransId="{89AA9EC5-6301-C94A-B652-04559373E5B3}" sibTransId="{0389727A-16EB-3A48-BDDB-9F526D72A277}"/>
    <dgm:cxn modelId="{5F9907E0-3919-EA4E-832E-89FAAE9B4773}" type="presOf" srcId="{AC5AC3C6-B2C0-8447-B355-831BD51D1969}" destId="{2A43BD2A-1A4C-D44C-A55A-AB4164175B98}" srcOrd="0" destOrd="1" presId="urn:microsoft.com/office/officeart/2005/8/layout/matrix3"/>
    <dgm:cxn modelId="{74732DBF-82CA-5F45-8EBD-72D78E43C73C}" srcId="{69AD441A-F28B-6242-9814-0C628F0CBB04}" destId="{A4ED8391-0A57-2543-BAE8-44069EA9840C}" srcOrd="0" destOrd="0" parTransId="{E9C37737-537F-8D49-9CB5-F920A1B31B6F}" sibTransId="{F9974B2E-89DB-9A4D-AC59-3AA71B505ECE}"/>
    <dgm:cxn modelId="{212B5C7E-36DD-F24B-9FA6-486FA04F43DC}" type="presOf" srcId="{002EE293-55FC-6F45-993F-3556DCBEB577}" destId="{A0149126-05E9-0442-8BD4-5568A8F92131}" srcOrd="0" destOrd="0" presId="urn:microsoft.com/office/officeart/2005/8/layout/matrix3"/>
    <dgm:cxn modelId="{898EC42C-48C9-6C41-A949-BCC6265F99B3}" srcId="{0C102836-22B7-8E4C-AD6B-6AF4AADE6C38}" destId="{3799ACAA-170A-6E46-A2B5-7866ABB72429}" srcOrd="2" destOrd="0" parTransId="{EBA1B90E-1D2C-9249-BDA8-8FBC4E534645}" sibTransId="{0B1560A3-A9B7-7F4B-885B-95DB157AE76C}"/>
    <dgm:cxn modelId="{B7899F0F-18D4-B943-902F-E195B9932618}" srcId="{D6274F6D-61F9-524E-AC0D-EA59493FA4C2}" destId="{AD1F0746-EC0A-0E49-B914-50326321BAFE}" srcOrd="0" destOrd="0" parTransId="{FF2AB830-E6B3-4E41-A3D5-5569868CFF48}" sibTransId="{D60628DE-62C9-E24D-A74E-8BF621FAB03C}"/>
    <dgm:cxn modelId="{FB03A67E-6BFB-4043-9370-40A799D5AFDD}" type="presOf" srcId="{AD1F0746-EC0A-0E49-B914-50326321BAFE}" destId="{537E1643-5F7D-0F43-ABA1-29686F17EE5F}" srcOrd="0" destOrd="1" presId="urn:microsoft.com/office/officeart/2005/8/layout/matrix3"/>
    <dgm:cxn modelId="{20526D33-8C51-1A4C-8F44-B519EE7A1DB2}" srcId="{002EE293-55FC-6F45-993F-3556DCBEB577}" destId="{5E7460CD-8218-9B4F-A0DB-A89B766A8461}" srcOrd="0" destOrd="0" parTransId="{02C72058-F92A-9842-BF3E-1332690989E0}" sibTransId="{A3F7CA30-6BF4-1344-9113-5EBD0CE64ADB}"/>
    <dgm:cxn modelId="{E88CB7C3-A998-6547-BAB1-878D432F49E8}" srcId="{0C102836-22B7-8E4C-AD6B-6AF4AADE6C38}" destId="{D6274F6D-61F9-524E-AC0D-EA59493FA4C2}" srcOrd="0" destOrd="0" parTransId="{5610D8ED-2487-BE46-A70F-14459D2D8F4B}" sibTransId="{F0EA675C-835E-414E-8C6A-84FB19514AE6}"/>
    <dgm:cxn modelId="{47C2B618-C8E0-504F-8893-FF20B8E491D9}" type="presOf" srcId="{925DD763-B6CB-9746-BACE-A12FBFC36AA4}" destId="{2A43BD2A-1A4C-D44C-A55A-AB4164175B98}" srcOrd="0" destOrd="2" presId="urn:microsoft.com/office/officeart/2005/8/layout/matrix3"/>
    <dgm:cxn modelId="{37B533F6-8121-674F-BF7C-C4C25A08FD31}" srcId="{AC5AC3C6-B2C0-8447-B355-831BD51D1969}" destId="{E854B9F5-3FAE-A54D-A20A-3D5988547D9F}" srcOrd="1" destOrd="0" parTransId="{55015FBD-263D-1444-BC26-B44EB98E6771}" sibTransId="{0A792E57-9EB7-1B49-8BFC-2E539DC226CF}"/>
    <dgm:cxn modelId="{D1670B11-3F15-7044-A959-52DF641649DD}" type="presParOf" srcId="{252A7B6E-487E-EE42-B810-A1D806D7BEA0}" destId="{7CDE7BEF-57D3-BF45-9AC3-D28E754BC77D}" srcOrd="0" destOrd="0" presId="urn:microsoft.com/office/officeart/2005/8/layout/matrix3"/>
    <dgm:cxn modelId="{2F1A9E2D-27C8-6F4F-813B-7AAC87D365CD}" type="presParOf" srcId="{252A7B6E-487E-EE42-B810-A1D806D7BEA0}" destId="{537E1643-5F7D-0F43-ABA1-29686F17EE5F}" srcOrd="1" destOrd="0" presId="urn:microsoft.com/office/officeart/2005/8/layout/matrix3"/>
    <dgm:cxn modelId="{78FDB9FF-20CD-D94A-9B5E-69810959196F}" type="presParOf" srcId="{252A7B6E-487E-EE42-B810-A1D806D7BEA0}" destId="{87F1A0CC-3FBE-1D42-8813-AEDA796E03C8}" srcOrd="2" destOrd="0" presId="urn:microsoft.com/office/officeart/2005/8/layout/matrix3"/>
    <dgm:cxn modelId="{58ECA947-1769-5B43-AC99-25C8623446C2}" type="presParOf" srcId="{252A7B6E-487E-EE42-B810-A1D806D7BEA0}" destId="{2A43BD2A-1A4C-D44C-A55A-AB4164175B98}" srcOrd="3" destOrd="0" presId="urn:microsoft.com/office/officeart/2005/8/layout/matrix3"/>
    <dgm:cxn modelId="{A0C4F7C9-B2FC-834D-9ABA-8A43EFBA4CB4}" type="presParOf" srcId="{252A7B6E-487E-EE42-B810-A1D806D7BEA0}" destId="{A0149126-05E9-0442-8BD4-5568A8F9213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19CA61-8CA6-9443-94DA-A491376AAF2C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232A7E-AFB0-AD40-8082-684E2C8417B2}">
      <dgm:prSet phldrT="[Text]"/>
      <dgm:spPr/>
      <dgm:t>
        <a:bodyPr/>
        <a:lstStyle/>
        <a:p>
          <a:r>
            <a:rPr lang="en-US" dirty="0" smtClean="0"/>
            <a:t>Congestion</a:t>
          </a:r>
          <a:endParaRPr lang="en-US" dirty="0"/>
        </a:p>
      </dgm:t>
    </dgm:pt>
    <dgm:pt modelId="{C0EC4001-41CA-ED4D-B613-144495FC4D92}" type="parTrans" cxnId="{0E38DBB0-2201-4F4B-8D49-489C44594E45}">
      <dgm:prSet/>
      <dgm:spPr/>
      <dgm:t>
        <a:bodyPr/>
        <a:lstStyle/>
        <a:p>
          <a:endParaRPr lang="en-US"/>
        </a:p>
      </dgm:t>
    </dgm:pt>
    <dgm:pt modelId="{9AAB8D29-0ED2-5443-B0E7-6346142815E1}" type="sibTrans" cxnId="{0E38DBB0-2201-4F4B-8D49-489C44594E45}">
      <dgm:prSet/>
      <dgm:spPr/>
      <dgm:t>
        <a:bodyPr/>
        <a:lstStyle/>
        <a:p>
          <a:endParaRPr lang="en-US"/>
        </a:p>
      </dgm:t>
    </dgm:pt>
    <dgm:pt modelId="{50A69929-4CCC-8D42-BED6-8D40533356FA}">
      <dgm:prSet phldrT="[Text]"/>
      <dgm:spPr/>
      <dgm:t>
        <a:bodyPr/>
        <a:lstStyle/>
        <a:p>
          <a:r>
            <a:rPr lang="en-US" dirty="0" smtClean="0"/>
            <a:t>Route status does not change in real time</a:t>
          </a:r>
          <a:endParaRPr lang="en-US" dirty="0"/>
        </a:p>
      </dgm:t>
    </dgm:pt>
    <dgm:pt modelId="{AD1D8D76-F278-344A-8E16-05DE6B4E7FD8}" type="parTrans" cxnId="{415928F5-A59E-D64A-9D7A-9CDA60E05D4E}">
      <dgm:prSet/>
      <dgm:spPr/>
      <dgm:t>
        <a:bodyPr/>
        <a:lstStyle/>
        <a:p>
          <a:endParaRPr lang="en-US"/>
        </a:p>
      </dgm:t>
    </dgm:pt>
    <dgm:pt modelId="{5549E424-C713-6F44-B1C9-FB05C6757333}" type="sibTrans" cxnId="{415928F5-A59E-D64A-9D7A-9CDA60E05D4E}">
      <dgm:prSet/>
      <dgm:spPr/>
      <dgm:t>
        <a:bodyPr/>
        <a:lstStyle/>
        <a:p>
          <a:endParaRPr lang="en-US"/>
        </a:p>
      </dgm:t>
    </dgm:pt>
    <dgm:pt modelId="{5270BAC7-7D8B-3B45-BEF2-F405BB1DEB29}">
      <dgm:prSet phldrT="[Text]"/>
      <dgm:spPr/>
      <dgm:t>
        <a:bodyPr/>
        <a:lstStyle/>
        <a:p>
          <a:r>
            <a:rPr lang="en-US" dirty="0" smtClean="0"/>
            <a:t>Waterlogging</a:t>
          </a:r>
          <a:endParaRPr lang="en-US" dirty="0"/>
        </a:p>
      </dgm:t>
    </dgm:pt>
    <dgm:pt modelId="{EC7AFD70-DB92-D849-9489-300CD3125950}" type="parTrans" cxnId="{09FF2EFC-6A38-B645-B68E-5719D55A53F6}">
      <dgm:prSet/>
      <dgm:spPr/>
      <dgm:t>
        <a:bodyPr/>
        <a:lstStyle/>
        <a:p>
          <a:endParaRPr lang="en-US"/>
        </a:p>
      </dgm:t>
    </dgm:pt>
    <dgm:pt modelId="{783AE3CF-26CF-174F-8C86-3F7DA167526A}" type="sibTrans" cxnId="{09FF2EFC-6A38-B645-B68E-5719D55A53F6}">
      <dgm:prSet/>
      <dgm:spPr/>
      <dgm:t>
        <a:bodyPr/>
        <a:lstStyle/>
        <a:p>
          <a:endParaRPr lang="en-US"/>
        </a:p>
      </dgm:t>
    </dgm:pt>
    <dgm:pt modelId="{8BA7EDFE-533C-2142-992E-235CABACF188}">
      <dgm:prSet phldrT="[Text]"/>
      <dgm:spPr/>
      <dgm:t>
        <a:bodyPr/>
        <a:lstStyle/>
        <a:p>
          <a:r>
            <a:rPr lang="en-US" dirty="0" smtClean="0"/>
            <a:t>Route warning</a:t>
          </a:r>
          <a:endParaRPr lang="en-US" dirty="0"/>
        </a:p>
      </dgm:t>
    </dgm:pt>
    <dgm:pt modelId="{2D80408E-75C2-924F-8C2D-1FB8195EFAF4}" type="parTrans" cxnId="{64F89C49-380B-E94B-B1FC-0A30B6603F0D}">
      <dgm:prSet/>
      <dgm:spPr/>
      <dgm:t>
        <a:bodyPr/>
        <a:lstStyle/>
        <a:p>
          <a:endParaRPr lang="en-US"/>
        </a:p>
      </dgm:t>
    </dgm:pt>
    <dgm:pt modelId="{DCA82854-D1A1-494C-A38E-C49997F7F102}" type="sibTrans" cxnId="{64F89C49-380B-E94B-B1FC-0A30B6603F0D}">
      <dgm:prSet/>
      <dgm:spPr/>
      <dgm:t>
        <a:bodyPr/>
        <a:lstStyle/>
        <a:p>
          <a:endParaRPr lang="en-US"/>
        </a:p>
      </dgm:t>
    </dgm:pt>
    <dgm:pt modelId="{0364E4A0-1A39-194D-9034-C11A285A81D4}">
      <dgm:prSet phldrT="[Text]"/>
      <dgm:spPr/>
      <dgm:t>
        <a:bodyPr/>
        <a:lstStyle/>
        <a:p>
          <a:r>
            <a:rPr lang="en-US" dirty="0" smtClean="0"/>
            <a:t>Roadblocks / Processions</a:t>
          </a:r>
          <a:endParaRPr lang="en-US" dirty="0"/>
        </a:p>
      </dgm:t>
    </dgm:pt>
    <dgm:pt modelId="{1016FEAF-E95A-2F42-9443-EA0EE849F612}" type="parTrans" cxnId="{FB3A3C81-0FE7-FC47-AE72-E913CF6DCDAE}">
      <dgm:prSet/>
      <dgm:spPr/>
      <dgm:t>
        <a:bodyPr/>
        <a:lstStyle/>
        <a:p>
          <a:endParaRPr lang="en-US"/>
        </a:p>
      </dgm:t>
    </dgm:pt>
    <dgm:pt modelId="{519E9043-9ABA-7243-81BD-F4889F38F5B2}" type="sibTrans" cxnId="{FB3A3C81-0FE7-FC47-AE72-E913CF6DCDAE}">
      <dgm:prSet/>
      <dgm:spPr/>
      <dgm:t>
        <a:bodyPr/>
        <a:lstStyle/>
        <a:p>
          <a:endParaRPr lang="en-US"/>
        </a:p>
      </dgm:t>
    </dgm:pt>
    <dgm:pt modelId="{BA4BD3F0-450C-1447-B559-BEBE2BA8EBA9}">
      <dgm:prSet phldrT="[Text]"/>
      <dgm:spPr/>
      <dgm:t>
        <a:bodyPr/>
        <a:lstStyle/>
        <a:p>
          <a:r>
            <a:rPr lang="en-US" dirty="0" smtClean="0"/>
            <a:t>Real Time updates</a:t>
          </a:r>
          <a:endParaRPr lang="en-US" dirty="0"/>
        </a:p>
      </dgm:t>
    </dgm:pt>
    <dgm:pt modelId="{D7ECEA06-B45F-644C-8977-AB826EF65855}" type="parTrans" cxnId="{4F9DE380-1BC2-8B46-AF4E-151BE2254FB7}">
      <dgm:prSet/>
      <dgm:spPr/>
      <dgm:t>
        <a:bodyPr/>
        <a:lstStyle/>
        <a:p>
          <a:endParaRPr lang="en-US"/>
        </a:p>
      </dgm:t>
    </dgm:pt>
    <dgm:pt modelId="{6DB912B8-CBDC-FA49-90EB-5BD44169E653}" type="sibTrans" cxnId="{4F9DE380-1BC2-8B46-AF4E-151BE2254FB7}">
      <dgm:prSet/>
      <dgm:spPr/>
      <dgm:t>
        <a:bodyPr/>
        <a:lstStyle/>
        <a:p>
          <a:endParaRPr lang="en-US"/>
        </a:p>
      </dgm:t>
    </dgm:pt>
    <dgm:pt modelId="{A7E7CCFD-3644-0C43-BF4B-6605A4FD8D4F}">
      <dgm:prSet phldrT="[Text]"/>
      <dgm:spPr/>
      <dgm:t>
        <a:bodyPr/>
        <a:lstStyle/>
        <a:p>
          <a:r>
            <a:rPr lang="en-US" dirty="0" smtClean="0"/>
            <a:t>Estimated time based on current status</a:t>
          </a:r>
          <a:endParaRPr lang="en-US" dirty="0"/>
        </a:p>
      </dgm:t>
    </dgm:pt>
    <dgm:pt modelId="{9419E92A-D121-0247-B036-E9FDF74BAB23}" type="parTrans" cxnId="{D0EF7FB1-4ABE-B340-ABCF-7D15BE772E08}">
      <dgm:prSet/>
      <dgm:spPr/>
      <dgm:t>
        <a:bodyPr/>
        <a:lstStyle/>
        <a:p>
          <a:endParaRPr lang="en-US"/>
        </a:p>
      </dgm:t>
    </dgm:pt>
    <dgm:pt modelId="{52E007E5-21C1-D847-8A65-C0529F3304EA}" type="sibTrans" cxnId="{D0EF7FB1-4ABE-B340-ABCF-7D15BE772E08}">
      <dgm:prSet/>
      <dgm:spPr/>
      <dgm:t>
        <a:bodyPr/>
        <a:lstStyle/>
        <a:p>
          <a:endParaRPr lang="en-US"/>
        </a:p>
      </dgm:t>
    </dgm:pt>
    <dgm:pt modelId="{FDE3A8D6-657C-0748-A095-C91BCF21DBEE}">
      <dgm:prSet phldrT="[Text]"/>
      <dgm:spPr/>
      <dgm:t>
        <a:bodyPr/>
        <a:lstStyle/>
        <a:p>
          <a:r>
            <a:rPr lang="en-US" dirty="0" smtClean="0"/>
            <a:t>”not likely to clear”</a:t>
          </a:r>
          <a:endParaRPr lang="en-US" dirty="0"/>
        </a:p>
      </dgm:t>
    </dgm:pt>
    <dgm:pt modelId="{5DA94A4B-1CE7-A14C-8FB9-A9AF8E778CF3}" type="parTrans" cxnId="{3CFD402B-8A14-C946-BD4A-327EA72C4775}">
      <dgm:prSet/>
      <dgm:spPr/>
      <dgm:t>
        <a:bodyPr/>
        <a:lstStyle/>
        <a:p>
          <a:endParaRPr lang="en-US"/>
        </a:p>
      </dgm:t>
    </dgm:pt>
    <dgm:pt modelId="{4C080772-93E4-2F4F-B912-DA024EE2E215}" type="sibTrans" cxnId="{3CFD402B-8A14-C946-BD4A-327EA72C4775}">
      <dgm:prSet/>
      <dgm:spPr/>
      <dgm:t>
        <a:bodyPr/>
        <a:lstStyle/>
        <a:p>
          <a:endParaRPr lang="en-US"/>
        </a:p>
      </dgm:t>
    </dgm:pt>
    <dgm:pt modelId="{4CC27FCF-AE55-F248-926C-A090166CA07E}" type="pres">
      <dgm:prSet presAssocID="{8A19CA61-8CA6-9443-94DA-A491376AAF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45F166-8AE2-AA42-A99D-4F0243FC8FD7}" type="pres">
      <dgm:prSet presAssocID="{F8232A7E-AFB0-AD40-8082-684E2C8417B2}" presName="linNode" presStyleCnt="0"/>
      <dgm:spPr/>
    </dgm:pt>
    <dgm:pt modelId="{4851F145-A500-F343-AB49-97970B636CCA}" type="pres">
      <dgm:prSet presAssocID="{F8232A7E-AFB0-AD40-8082-684E2C8417B2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776E4F-EE7F-7845-8C3C-A9209B5EDA63}" type="pres">
      <dgm:prSet presAssocID="{F8232A7E-AFB0-AD40-8082-684E2C8417B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66FA7-3E3F-954C-8F12-7DF604FA0676}" type="pres">
      <dgm:prSet presAssocID="{9AAB8D29-0ED2-5443-B0E7-6346142815E1}" presName="sp" presStyleCnt="0"/>
      <dgm:spPr/>
    </dgm:pt>
    <dgm:pt modelId="{95D068D1-9AA7-8349-86B8-5558BDB4A8C3}" type="pres">
      <dgm:prSet presAssocID="{5270BAC7-7D8B-3B45-BEF2-F405BB1DEB29}" presName="linNode" presStyleCnt="0"/>
      <dgm:spPr/>
    </dgm:pt>
    <dgm:pt modelId="{721D9D5E-E72C-C448-8432-D1782363792F}" type="pres">
      <dgm:prSet presAssocID="{5270BAC7-7D8B-3B45-BEF2-F405BB1DEB2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02397-1F93-314F-A1C8-5E2A547FF675}" type="pres">
      <dgm:prSet presAssocID="{5270BAC7-7D8B-3B45-BEF2-F405BB1DEB29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04197E-C6F4-094A-B05B-4AE860FE27CB}" type="pres">
      <dgm:prSet presAssocID="{783AE3CF-26CF-174F-8C86-3F7DA167526A}" presName="sp" presStyleCnt="0"/>
      <dgm:spPr/>
    </dgm:pt>
    <dgm:pt modelId="{D7DAA260-7B0E-8545-8EF6-1BD24C94F8B0}" type="pres">
      <dgm:prSet presAssocID="{0364E4A0-1A39-194D-9034-C11A285A81D4}" presName="linNode" presStyleCnt="0"/>
      <dgm:spPr/>
    </dgm:pt>
    <dgm:pt modelId="{90A5B6AA-57E9-234F-B937-A7C930065EE6}" type="pres">
      <dgm:prSet presAssocID="{0364E4A0-1A39-194D-9034-C11A285A81D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9A5C4-29FA-3841-B02A-6C8B7168E859}" type="pres">
      <dgm:prSet presAssocID="{0364E4A0-1A39-194D-9034-C11A285A81D4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016F6C-38D0-C645-9C17-2E50E164BF70}" type="presOf" srcId="{5270BAC7-7D8B-3B45-BEF2-F405BB1DEB29}" destId="{721D9D5E-E72C-C448-8432-D1782363792F}" srcOrd="0" destOrd="0" presId="urn:microsoft.com/office/officeart/2005/8/layout/vList5"/>
    <dgm:cxn modelId="{D0EF7FB1-4ABE-B340-ABCF-7D15BE772E08}" srcId="{BA4BD3F0-450C-1447-B559-BEBE2BA8EBA9}" destId="{A7E7CCFD-3644-0C43-BF4B-6605A4FD8D4F}" srcOrd="0" destOrd="0" parTransId="{9419E92A-D121-0247-B036-E9FDF74BAB23}" sibTransId="{52E007E5-21C1-D847-8A65-C0529F3304EA}"/>
    <dgm:cxn modelId="{649567AF-FE4F-8847-817E-5398F87046FE}" type="presOf" srcId="{8A19CA61-8CA6-9443-94DA-A491376AAF2C}" destId="{4CC27FCF-AE55-F248-926C-A090166CA07E}" srcOrd="0" destOrd="0" presId="urn:microsoft.com/office/officeart/2005/8/layout/vList5"/>
    <dgm:cxn modelId="{2E93201F-5344-D34E-A6B0-64E8C0F89D1D}" type="presOf" srcId="{0364E4A0-1A39-194D-9034-C11A285A81D4}" destId="{90A5B6AA-57E9-234F-B937-A7C930065EE6}" srcOrd="0" destOrd="0" presId="urn:microsoft.com/office/officeart/2005/8/layout/vList5"/>
    <dgm:cxn modelId="{0E38DBB0-2201-4F4B-8D49-489C44594E45}" srcId="{8A19CA61-8CA6-9443-94DA-A491376AAF2C}" destId="{F8232A7E-AFB0-AD40-8082-684E2C8417B2}" srcOrd="0" destOrd="0" parTransId="{C0EC4001-41CA-ED4D-B613-144495FC4D92}" sibTransId="{9AAB8D29-0ED2-5443-B0E7-6346142815E1}"/>
    <dgm:cxn modelId="{4F9DE380-1BC2-8B46-AF4E-151BE2254FB7}" srcId="{0364E4A0-1A39-194D-9034-C11A285A81D4}" destId="{BA4BD3F0-450C-1447-B559-BEBE2BA8EBA9}" srcOrd="0" destOrd="0" parTransId="{D7ECEA06-B45F-644C-8977-AB826EF65855}" sibTransId="{6DB912B8-CBDC-FA49-90EB-5BD44169E653}"/>
    <dgm:cxn modelId="{E0BB3BB8-230D-1845-B034-9944932FC928}" type="presOf" srcId="{8BA7EDFE-533C-2142-992E-235CABACF188}" destId="{55D02397-1F93-314F-A1C8-5E2A547FF675}" srcOrd="0" destOrd="0" presId="urn:microsoft.com/office/officeart/2005/8/layout/vList5"/>
    <dgm:cxn modelId="{9C3FF8CE-897C-0940-A031-BA532F287A15}" type="presOf" srcId="{F8232A7E-AFB0-AD40-8082-684E2C8417B2}" destId="{4851F145-A500-F343-AB49-97970B636CCA}" srcOrd="0" destOrd="0" presId="urn:microsoft.com/office/officeart/2005/8/layout/vList5"/>
    <dgm:cxn modelId="{3CFD402B-8A14-C946-BD4A-327EA72C4775}" srcId="{8BA7EDFE-533C-2142-992E-235CABACF188}" destId="{FDE3A8D6-657C-0748-A095-C91BCF21DBEE}" srcOrd="0" destOrd="0" parTransId="{5DA94A4B-1CE7-A14C-8FB9-A9AF8E778CF3}" sibTransId="{4C080772-93E4-2F4F-B912-DA024EE2E215}"/>
    <dgm:cxn modelId="{64F89C49-380B-E94B-B1FC-0A30B6603F0D}" srcId="{5270BAC7-7D8B-3B45-BEF2-F405BB1DEB29}" destId="{8BA7EDFE-533C-2142-992E-235CABACF188}" srcOrd="0" destOrd="0" parTransId="{2D80408E-75C2-924F-8C2D-1FB8195EFAF4}" sibTransId="{DCA82854-D1A1-494C-A38E-C49997F7F102}"/>
    <dgm:cxn modelId="{FB3A3C81-0FE7-FC47-AE72-E913CF6DCDAE}" srcId="{8A19CA61-8CA6-9443-94DA-A491376AAF2C}" destId="{0364E4A0-1A39-194D-9034-C11A285A81D4}" srcOrd="2" destOrd="0" parTransId="{1016FEAF-E95A-2F42-9443-EA0EE849F612}" sibTransId="{519E9043-9ABA-7243-81BD-F4889F38F5B2}"/>
    <dgm:cxn modelId="{5D04542C-3A4E-284A-8863-987A26670906}" type="presOf" srcId="{FDE3A8D6-657C-0748-A095-C91BCF21DBEE}" destId="{55D02397-1F93-314F-A1C8-5E2A547FF675}" srcOrd="0" destOrd="1" presId="urn:microsoft.com/office/officeart/2005/8/layout/vList5"/>
    <dgm:cxn modelId="{93801C2A-CDE5-6D4C-92B7-D43C8636651C}" type="presOf" srcId="{50A69929-4CCC-8D42-BED6-8D40533356FA}" destId="{79776E4F-EE7F-7845-8C3C-A9209B5EDA63}" srcOrd="0" destOrd="0" presId="urn:microsoft.com/office/officeart/2005/8/layout/vList5"/>
    <dgm:cxn modelId="{5998E550-9EDC-294C-AEA4-89E31C28DB83}" type="presOf" srcId="{BA4BD3F0-450C-1447-B559-BEBE2BA8EBA9}" destId="{93C9A5C4-29FA-3841-B02A-6C8B7168E859}" srcOrd="0" destOrd="0" presId="urn:microsoft.com/office/officeart/2005/8/layout/vList5"/>
    <dgm:cxn modelId="{415928F5-A59E-D64A-9D7A-9CDA60E05D4E}" srcId="{F8232A7E-AFB0-AD40-8082-684E2C8417B2}" destId="{50A69929-4CCC-8D42-BED6-8D40533356FA}" srcOrd="0" destOrd="0" parTransId="{AD1D8D76-F278-344A-8E16-05DE6B4E7FD8}" sibTransId="{5549E424-C713-6F44-B1C9-FB05C6757333}"/>
    <dgm:cxn modelId="{09FF2EFC-6A38-B645-B68E-5719D55A53F6}" srcId="{8A19CA61-8CA6-9443-94DA-A491376AAF2C}" destId="{5270BAC7-7D8B-3B45-BEF2-F405BB1DEB29}" srcOrd="1" destOrd="0" parTransId="{EC7AFD70-DB92-D849-9489-300CD3125950}" sibTransId="{783AE3CF-26CF-174F-8C86-3F7DA167526A}"/>
    <dgm:cxn modelId="{DA6CB8C3-B586-AF42-9337-563DE1F30B55}" type="presOf" srcId="{A7E7CCFD-3644-0C43-BF4B-6605A4FD8D4F}" destId="{93C9A5C4-29FA-3841-B02A-6C8B7168E859}" srcOrd="0" destOrd="1" presId="urn:microsoft.com/office/officeart/2005/8/layout/vList5"/>
    <dgm:cxn modelId="{B125D66C-40AB-FD4B-B273-F34898D87929}" type="presParOf" srcId="{4CC27FCF-AE55-F248-926C-A090166CA07E}" destId="{2F45F166-8AE2-AA42-A99D-4F0243FC8FD7}" srcOrd="0" destOrd="0" presId="urn:microsoft.com/office/officeart/2005/8/layout/vList5"/>
    <dgm:cxn modelId="{D62DB19F-9F20-2042-880E-699D830708A6}" type="presParOf" srcId="{2F45F166-8AE2-AA42-A99D-4F0243FC8FD7}" destId="{4851F145-A500-F343-AB49-97970B636CCA}" srcOrd="0" destOrd="0" presId="urn:microsoft.com/office/officeart/2005/8/layout/vList5"/>
    <dgm:cxn modelId="{28876DB7-F80D-8F46-8349-B7310291F48C}" type="presParOf" srcId="{2F45F166-8AE2-AA42-A99D-4F0243FC8FD7}" destId="{79776E4F-EE7F-7845-8C3C-A9209B5EDA63}" srcOrd="1" destOrd="0" presId="urn:microsoft.com/office/officeart/2005/8/layout/vList5"/>
    <dgm:cxn modelId="{A1AC15C6-700B-AF46-8900-260E71BFB8B1}" type="presParOf" srcId="{4CC27FCF-AE55-F248-926C-A090166CA07E}" destId="{80166FA7-3E3F-954C-8F12-7DF604FA0676}" srcOrd="1" destOrd="0" presId="urn:microsoft.com/office/officeart/2005/8/layout/vList5"/>
    <dgm:cxn modelId="{DC76A7DC-1AD0-E546-9041-8900B433F5EB}" type="presParOf" srcId="{4CC27FCF-AE55-F248-926C-A090166CA07E}" destId="{95D068D1-9AA7-8349-86B8-5558BDB4A8C3}" srcOrd="2" destOrd="0" presId="urn:microsoft.com/office/officeart/2005/8/layout/vList5"/>
    <dgm:cxn modelId="{014F4D20-B632-C543-A163-1507A8829FEE}" type="presParOf" srcId="{95D068D1-9AA7-8349-86B8-5558BDB4A8C3}" destId="{721D9D5E-E72C-C448-8432-D1782363792F}" srcOrd="0" destOrd="0" presId="urn:microsoft.com/office/officeart/2005/8/layout/vList5"/>
    <dgm:cxn modelId="{0ECF6B46-90B5-2742-B59F-0AFD4018C98B}" type="presParOf" srcId="{95D068D1-9AA7-8349-86B8-5558BDB4A8C3}" destId="{55D02397-1F93-314F-A1C8-5E2A547FF675}" srcOrd="1" destOrd="0" presId="urn:microsoft.com/office/officeart/2005/8/layout/vList5"/>
    <dgm:cxn modelId="{5E230274-4F97-064C-A716-8B921AF3C2F4}" type="presParOf" srcId="{4CC27FCF-AE55-F248-926C-A090166CA07E}" destId="{5104197E-C6F4-094A-B05B-4AE860FE27CB}" srcOrd="3" destOrd="0" presId="urn:microsoft.com/office/officeart/2005/8/layout/vList5"/>
    <dgm:cxn modelId="{9C10708A-A578-8345-88D2-5C3EC9182FDC}" type="presParOf" srcId="{4CC27FCF-AE55-F248-926C-A090166CA07E}" destId="{D7DAA260-7B0E-8545-8EF6-1BD24C94F8B0}" srcOrd="4" destOrd="0" presId="urn:microsoft.com/office/officeart/2005/8/layout/vList5"/>
    <dgm:cxn modelId="{B7EACD58-54C8-BA45-A3DB-2A2EF22E1B77}" type="presParOf" srcId="{D7DAA260-7B0E-8545-8EF6-1BD24C94F8B0}" destId="{90A5B6AA-57E9-234F-B937-A7C930065EE6}" srcOrd="0" destOrd="0" presId="urn:microsoft.com/office/officeart/2005/8/layout/vList5"/>
    <dgm:cxn modelId="{87A9043B-DFAC-984F-902F-BD1BE01FA333}" type="presParOf" srcId="{D7DAA260-7B0E-8545-8EF6-1BD24C94F8B0}" destId="{93C9A5C4-29FA-3841-B02A-6C8B7168E85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15353-C0AC-D34A-BE5A-3B26D3895763}">
      <dsp:nvSpPr>
        <dsp:cNvPr id="0" name=""/>
        <dsp:cNvSpPr/>
      </dsp:nvSpPr>
      <dsp:spPr>
        <a:xfrm>
          <a:off x="2963956" y="2801044"/>
          <a:ext cx="2192516" cy="21925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Cyber Physical Social Systems</a:t>
          </a:r>
          <a:endParaRPr lang="en-US" sz="2400" b="1" kern="1200" dirty="0"/>
        </a:p>
      </dsp:txBody>
      <dsp:txXfrm>
        <a:off x="3285043" y="3122131"/>
        <a:ext cx="1550342" cy="1550342"/>
      </dsp:txXfrm>
    </dsp:sp>
    <dsp:sp modelId="{D052D9F2-A1DC-4F46-B135-D744B5B553C7}">
      <dsp:nvSpPr>
        <dsp:cNvPr id="0" name=""/>
        <dsp:cNvSpPr/>
      </dsp:nvSpPr>
      <dsp:spPr>
        <a:xfrm rot="11700000">
          <a:off x="1010164" y="3024315"/>
          <a:ext cx="1916072" cy="6248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tint val="60000"/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607EB85-51F6-064E-8EA6-C75DE2059F76}">
      <dsp:nvSpPr>
        <dsp:cNvPr id="0" name=""/>
        <dsp:cNvSpPr/>
      </dsp:nvSpPr>
      <dsp:spPr>
        <a:xfrm>
          <a:off x="1363" y="2255634"/>
          <a:ext cx="2082890" cy="1666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Cyber Space</a:t>
          </a:r>
          <a:endParaRPr lang="en-US" sz="2000" kern="1200" dirty="0"/>
        </a:p>
      </dsp:txBody>
      <dsp:txXfrm>
        <a:off x="50168" y="2304439"/>
        <a:ext cx="1985280" cy="1568702"/>
      </dsp:txXfrm>
    </dsp:sp>
    <dsp:sp modelId="{E3259279-27A7-414F-8617-A0CBC23F9207}">
      <dsp:nvSpPr>
        <dsp:cNvPr id="0" name=""/>
        <dsp:cNvSpPr/>
      </dsp:nvSpPr>
      <dsp:spPr>
        <a:xfrm rot="14700000">
          <a:off x="2186866" y="1621976"/>
          <a:ext cx="1916072" cy="6248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tint val="60000"/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FD8C4A-6F7C-E64E-962D-BC2CB6ABA527}">
      <dsp:nvSpPr>
        <dsp:cNvPr id="0" name=""/>
        <dsp:cNvSpPr/>
      </dsp:nvSpPr>
      <dsp:spPr>
        <a:xfrm>
          <a:off x="1698574" y="232977"/>
          <a:ext cx="2082890" cy="1666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Physical Space</a:t>
          </a:r>
          <a:endParaRPr lang="en-US" sz="2000" kern="1200" dirty="0"/>
        </a:p>
      </dsp:txBody>
      <dsp:txXfrm>
        <a:off x="1747379" y="281782"/>
        <a:ext cx="1985280" cy="1568702"/>
      </dsp:txXfrm>
    </dsp:sp>
    <dsp:sp modelId="{CC752C10-C868-3A43-B4FB-3676425E56DD}">
      <dsp:nvSpPr>
        <dsp:cNvPr id="0" name=""/>
        <dsp:cNvSpPr/>
      </dsp:nvSpPr>
      <dsp:spPr>
        <a:xfrm rot="17700000">
          <a:off x="4017490" y="1621976"/>
          <a:ext cx="1916072" cy="6248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tint val="60000"/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ADF512C-1E21-894D-9804-7EEABED31FAB}">
      <dsp:nvSpPr>
        <dsp:cNvPr id="0" name=""/>
        <dsp:cNvSpPr/>
      </dsp:nvSpPr>
      <dsp:spPr>
        <a:xfrm>
          <a:off x="4338965" y="232977"/>
          <a:ext cx="2082890" cy="1666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Human Communication</a:t>
          </a:r>
          <a:endParaRPr lang="en-US" sz="2000" kern="1200" dirty="0"/>
        </a:p>
      </dsp:txBody>
      <dsp:txXfrm>
        <a:off x="4387770" y="281782"/>
        <a:ext cx="1985280" cy="1568702"/>
      </dsp:txXfrm>
    </dsp:sp>
    <dsp:sp modelId="{CE25E44F-74E0-5E41-999B-F0F3B684BE54}">
      <dsp:nvSpPr>
        <dsp:cNvPr id="0" name=""/>
        <dsp:cNvSpPr/>
      </dsp:nvSpPr>
      <dsp:spPr>
        <a:xfrm rot="20700000">
          <a:off x="5194192" y="3024315"/>
          <a:ext cx="1916072" cy="6248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tint val="60000"/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8E3C37A-0DAA-6447-BF9D-7F009EECE989}">
      <dsp:nvSpPr>
        <dsp:cNvPr id="0" name=""/>
        <dsp:cNvSpPr/>
      </dsp:nvSpPr>
      <dsp:spPr>
        <a:xfrm>
          <a:off x="6036175" y="2255634"/>
          <a:ext cx="2082890" cy="1666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Social Networks</a:t>
          </a:r>
          <a:endParaRPr lang="en-US" sz="2000" kern="1200" dirty="0"/>
        </a:p>
      </dsp:txBody>
      <dsp:txXfrm>
        <a:off x="6084980" y="2304439"/>
        <a:ext cx="1985280" cy="1568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E7BEF-57D3-BF45-9AC3-D28E754BC77D}">
      <dsp:nvSpPr>
        <dsp:cNvPr id="0" name=""/>
        <dsp:cNvSpPr/>
      </dsp:nvSpPr>
      <dsp:spPr>
        <a:xfrm>
          <a:off x="1017102" y="0"/>
          <a:ext cx="8457947" cy="6056923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7E1643-5F7D-0F43-ABA1-29686F17EE5F}">
      <dsp:nvSpPr>
        <dsp:cNvPr id="0" name=""/>
        <dsp:cNvSpPr/>
      </dsp:nvSpPr>
      <dsp:spPr>
        <a:xfrm>
          <a:off x="2020240" y="383644"/>
          <a:ext cx="3298599" cy="27457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Physical Domain</a:t>
          </a:r>
          <a:endParaRPr lang="en-US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Physical systems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Sensors</a:t>
          </a:r>
          <a:endParaRPr lang="en-US" sz="2000" kern="1200" dirty="0"/>
        </a:p>
      </dsp:txBody>
      <dsp:txXfrm>
        <a:off x="2154275" y="517679"/>
        <a:ext cx="3030529" cy="2477656"/>
      </dsp:txXfrm>
    </dsp:sp>
    <dsp:sp modelId="{87F1A0CC-3FBE-1D42-8813-AEDA796E03C8}">
      <dsp:nvSpPr>
        <dsp:cNvPr id="0" name=""/>
        <dsp:cNvSpPr/>
      </dsp:nvSpPr>
      <dsp:spPr>
        <a:xfrm>
          <a:off x="5347359" y="383644"/>
          <a:ext cx="3298599" cy="27457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Information Domain</a:t>
          </a:r>
          <a:endParaRPr lang="en-US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Cyber Networks</a:t>
          </a:r>
          <a:endParaRPr lang="en-US" sz="2000" kern="1200" dirty="0"/>
        </a:p>
      </dsp:txBody>
      <dsp:txXfrm>
        <a:off x="5481394" y="517679"/>
        <a:ext cx="3030529" cy="2477656"/>
      </dsp:txXfrm>
    </dsp:sp>
    <dsp:sp modelId="{2A43BD2A-1A4C-D44C-A55A-AB4164175B98}">
      <dsp:nvSpPr>
        <dsp:cNvPr id="0" name=""/>
        <dsp:cNvSpPr/>
      </dsp:nvSpPr>
      <dsp:spPr>
        <a:xfrm>
          <a:off x="2020240" y="2927551"/>
          <a:ext cx="3298599" cy="27457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Cognitive Domain</a:t>
          </a:r>
          <a:endParaRPr lang="en-US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Mental Elements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Human Knowledge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Capabilities</a:t>
          </a:r>
          <a:endParaRPr lang="en-US" sz="2000" kern="1200" dirty="0"/>
        </a:p>
      </dsp:txBody>
      <dsp:txXfrm>
        <a:off x="2154275" y="3061586"/>
        <a:ext cx="3030529" cy="2477656"/>
      </dsp:txXfrm>
    </dsp:sp>
    <dsp:sp modelId="{A0149126-05E9-0442-8BD4-5568A8F92131}">
      <dsp:nvSpPr>
        <dsp:cNvPr id="0" name=""/>
        <dsp:cNvSpPr/>
      </dsp:nvSpPr>
      <dsp:spPr>
        <a:xfrm>
          <a:off x="5347359" y="2927551"/>
          <a:ext cx="3298599" cy="27457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Social Domain</a:t>
          </a: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Social Networks</a:t>
          </a:r>
          <a:endParaRPr lang="en-US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  Socio-cultural elements</a:t>
          </a:r>
          <a:endParaRPr lang="en-US" sz="1900" kern="1200" dirty="0"/>
        </a:p>
      </dsp:txBody>
      <dsp:txXfrm>
        <a:off x="5481394" y="3061586"/>
        <a:ext cx="3030529" cy="24776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76E4F-EE7F-7845-8C3C-A9209B5EDA63}">
      <dsp:nvSpPr>
        <dsp:cNvPr id="0" name=""/>
        <dsp:cNvSpPr/>
      </dsp:nvSpPr>
      <dsp:spPr>
        <a:xfrm rot="5400000">
          <a:off x="5132412" y="-1977155"/>
          <a:ext cx="1118736" cy="535696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Route status does not change in real time</a:t>
          </a:r>
          <a:endParaRPr lang="en-US" sz="2100" kern="1200" dirty="0"/>
        </a:p>
      </dsp:txBody>
      <dsp:txXfrm rot="-5400000">
        <a:off x="3013296" y="196573"/>
        <a:ext cx="5302357" cy="1009512"/>
      </dsp:txXfrm>
    </dsp:sp>
    <dsp:sp modelId="{4851F145-A500-F343-AB49-97970B636CCA}">
      <dsp:nvSpPr>
        <dsp:cNvPr id="0" name=""/>
        <dsp:cNvSpPr/>
      </dsp:nvSpPr>
      <dsp:spPr>
        <a:xfrm>
          <a:off x="0" y="2118"/>
          <a:ext cx="3013295" cy="13984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Congestion</a:t>
          </a:r>
          <a:endParaRPr lang="en-US" sz="3200" kern="1200" dirty="0"/>
        </a:p>
      </dsp:txBody>
      <dsp:txXfrm>
        <a:off x="68265" y="70383"/>
        <a:ext cx="2876765" cy="1261890"/>
      </dsp:txXfrm>
    </dsp:sp>
    <dsp:sp modelId="{55D02397-1F93-314F-A1C8-5E2A547FF675}">
      <dsp:nvSpPr>
        <dsp:cNvPr id="0" name=""/>
        <dsp:cNvSpPr/>
      </dsp:nvSpPr>
      <dsp:spPr>
        <a:xfrm rot="5400000">
          <a:off x="5132412" y="-508814"/>
          <a:ext cx="1118736" cy="535696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Route warning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”not likely to clear”</a:t>
          </a:r>
          <a:endParaRPr lang="en-US" sz="2100" kern="1200" dirty="0"/>
        </a:p>
      </dsp:txBody>
      <dsp:txXfrm rot="-5400000">
        <a:off x="3013296" y="1664914"/>
        <a:ext cx="5302357" cy="1009512"/>
      </dsp:txXfrm>
    </dsp:sp>
    <dsp:sp modelId="{721D9D5E-E72C-C448-8432-D1782363792F}">
      <dsp:nvSpPr>
        <dsp:cNvPr id="0" name=""/>
        <dsp:cNvSpPr/>
      </dsp:nvSpPr>
      <dsp:spPr>
        <a:xfrm>
          <a:off x="0" y="1470460"/>
          <a:ext cx="3013295" cy="13984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Waterlogging</a:t>
          </a:r>
          <a:endParaRPr lang="en-US" sz="3200" kern="1200" dirty="0"/>
        </a:p>
      </dsp:txBody>
      <dsp:txXfrm>
        <a:off x="68265" y="1538725"/>
        <a:ext cx="2876765" cy="1261890"/>
      </dsp:txXfrm>
    </dsp:sp>
    <dsp:sp modelId="{93C9A5C4-29FA-3841-B02A-6C8B7168E859}">
      <dsp:nvSpPr>
        <dsp:cNvPr id="0" name=""/>
        <dsp:cNvSpPr/>
      </dsp:nvSpPr>
      <dsp:spPr>
        <a:xfrm rot="5400000">
          <a:off x="5132412" y="959527"/>
          <a:ext cx="1118736" cy="535696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Real Time updates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Estimated time based on current status</a:t>
          </a:r>
          <a:endParaRPr lang="en-US" sz="2100" kern="1200" dirty="0"/>
        </a:p>
      </dsp:txBody>
      <dsp:txXfrm rot="-5400000">
        <a:off x="3013296" y="3133255"/>
        <a:ext cx="5302357" cy="1009512"/>
      </dsp:txXfrm>
    </dsp:sp>
    <dsp:sp modelId="{90A5B6AA-57E9-234F-B937-A7C930065EE6}">
      <dsp:nvSpPr>
        <dsp:cNvPr id="0" name=""/>
        <dsp:cNvSpPr/>
      </dsp:nvSpPr>
      <dsp:spPr>
        <a:xfrm>
          <a:off x="0" y="2938801"/>
          <a:ext cx="3013295" cy="13984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Roadblocks / Processions</a:t>
          </a:r>
          <a:endParaRPr lang="en-US" sz="3200" kern="1200" dirty="0"/>
        </a:p>
      </dsp:txBody>
      <dsp:txXfrm>
        <a:off x="68265" y="3007066"/>
        <a:ext cx="2876765" cy="1261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4/10/17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01F9CA3-105E-4857-9057-6DB6197DA786}" type="datetimeFigureOut">
              <a:rPr lang="en-US" smtClean="0"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Cyber Physical Systems and Social Intelligence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Santanu</a:t>
            </a:r>
            <a:r>
              <a:rPr lang="en-US" dirty="0" smtClean="0"/>
              <a:t> </a:t>
            </a:r>
            <a:r>
              <a:rPr lang="en-US" dirty="0" err="1" smtClean="0"/>
              <a:t>Chaudhury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3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1087" y="1779955"/>
            <a:ext cx="8657492" cy="482404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Language  plays in establishing links among different entities </a:t>
            </a:r>
          </a:p>
          <a:p>
            <a:r>
              <a:rPr lang="en-US" sz="2800" dirty="0" smtClean="0"/>
              <a:t>Cognitive </a:t>
            </a:r>
            <a:r>
              <a:rPr lang="en-US" sz="2800" dirty="0"/>
              <a:t>grammar studies languages based on semantic</a:t>
            </a:r>
            <a:r>
              <a:rPr lang="en-US" sz="2800" dirty="0" smtClean="0"/>
              <a:t>, phonological</a:t>
            </a:r>
            <a:r>
              <a:rPr lang="en-US" sz="2800" dirty="0"/>
              <a:t>, and symbolic </a:t>
            </a:r>
            <a:r>
              <a:rPr lang="en-US" sz="2800" dirty="0" smtClean="0"/>
              <a:t>units</a:t>
            </a:r>
          </a:p>
          <a:p>
            <a:r>
              <a:rPr lang="en-US" sz="2800" dirty="0" smtClean="0"/>
              <a:t>Linguistic </a:t>
            </a:r>
            <a:r>
              <a:rPr lang="en-US" sz="2800" dirty="0"/>
              <a:t>structures are motivated by general cognitive </a:t>
            </a:r>
            <a:r>
              <a:rPr lang="en-US" sz="2800" dirty="0" smtClean="0"/>
              <a:t>processes</a:t>
            </a:r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1087" y="441570"/>
            <a:ext cx="7543800" cy="914400"/>
          </a:xfrm>
        </p:spPr>
        <p:txBody>
          <a:bodyPr/>
          <a:lstStyle/>
          <a:p>
            <a:r>
              <a:rPr lang="en-US" dirty="0" smtClean="0"/>
              <a:t>Computational Semantics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30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8462" y="1143001"/>
            <a:ext cx="8147538" cy="538284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CFFCC"/>
                </a:solidFill>
              </a:rPr>
              <a:t>Semantic Net </a:t>
            </a:r>
            <a:r>
              <a:rPr lang="en-US" sz="3200" dirty="0"/>
              <a:t>-</a:t>
            </a:r>
            <a:r>
              <a:rPr lang="en-US" sz="3200" dirty="0" smtClean="0"/>
              <a:t> </a:t>
            </a:r>
            <a:r>
              <a:rPr lang="en-US" sz="3200" dirty="0"/>
              <a:t>directed graph, where nodes are concepts, and edges are the relations between </a:t>
            </a:r>
            <a:r>
              <a:rPr lang="en-US" sz="3200" dirty="0" smtClean="0"/>
              <a:t>concepts</a:t>
            </a:r>
            <a:endParaRPr lang="en-US" sz="3200" dirty="0"/>
          </a:p>
          <a:p>
            <a:pPr marL="18288" indent="0">
              <a:buNone/>
            </a:pPr>
            <a:endParaRPr lang="en-US" sz="3200" dirty="0" smtClean="0"/>
          </a:p>
          <a:p>
            <a:r>
              <a:rPr lang="en-US" sz="3200" b="1" dirty="0" smtClean="0">
                <a:solidFill>
                  <a:srgbClr val="CCFFCC"/>
                </a:solidFill>
              </a:rPr>
              <a:t>Semantic Web</a:t>
            </a:r>
            <a:r>
              <a:rPr lang="en-US" sz="3200" dirty="0" smtClean="0"/>
              <a:t> – Web of data created by linking data residing at various locations on the Web</a:t>
            </a:r>
          </a:p>
          <a:p>
            <a:pPr lvl="1"/>
            <a:r>
              <a:rPr lang="en-US" sz="3200" dirty="0" smtClean="0">
                <a:solidFill>
                  <a:srgbClr val="FFFF00"/>
                </a:solidFill>
              </a:rPr>
              <a:t>Proposed to find, share, reuse and combine data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948615" cy="914400"/>
          </a:xfrm>
        </p:spPr>
        <p:txBody>
          <a:bodyPr/>
          <a:lstStyle/>
          <a:p>
            <a:r>
              <a:rPr lang="en-US" dirty="0" smtClean="0"/>
              <a:t>Linking Cross-modal Entities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15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6930" y="1143001"/>
            <a:ext cx="8386299" cy="550007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3000" dirty="0" smtClean="0"/>
              <a:t>Machine</a:t>
            </a:r>
            <a:r>
              <a:rPr lang="en-US" sz="3000" dirty="0"/>
              <a:t>-readable </a:t>
            </a:r>
            <a:r>
              <a:rPr lang="en-US" sz="3000" dirty="0" smtClean="0"/>
              <a:t>information</a:t>
            </a:r>
          </a:p>
          <a:p>
            <a:pPr>
              <a:lnSpc>
                <a:spcPct val="120000"/>
              </a:lnSpc>
            </a:pPr>
            <a:r>
              <a:rPr lang="en-US" sz="3000" dirty="0" smtClean="0"/>
              <a:t>Builds </a:t>
            </a:r>
            <a:r>
              <a:rPr lang="en-US" sz="3000" dirty="0"/>
              <a:t>on XML technology's capability to define customized tagging schemes and RDF's (Resource Description Framework) flexible approach to representing </a:t>
            </a:r>
            <a:r>
              <a:rPr lang="en-US" sz="3000" dirty="0" smtClean="0"/>
              <a:t>data</a:t>
            </a:r>
          </a:p>
          <a:p>
            <a:pPr>
              <a:lnSpc>
                <a:spcPct val="120000"/>
              </a:lnSpc>
            </a:pPr>
            <a:r>
              <a:rPr lang="en-US" sz="3000" dirty="0" smtClean="0"/>
              <a:t>The </a:t>
            </a:r>
            <a:r>
              <a:rPr lang="en-US" sz="3000" dirty="0"/>
              <a:t>Semantic Web provides common formats for the interchange of </a:t>
            </a:r>
            <a:r>
              <a:rPr lang="en-US" sz="3000" dirty="0" smtClean="0"/>
              <a:t>data</a:t>
            </a:r>
          </a:p>
          <a:p>
            <a:pPr>
              <a:lnSpc>
                <a:spcPct val="120000"/>
              </a:lnSpc>
            </a:pPr>
            <a:r>
              <a:rPr lang="en-US" sz="3000" dirty="0" smtClean="0"/>
              <a:t>Common </a:t>
            </a:r>
            <a:r>
              <a:rPr lang="en-US" sz="3000" dirty="0"/>
              <a:t>language for recording how data relates to real world </a:t>
            </a:r>
            <a:r>
              <a:rPr lang="en-US" sz="3000" dirty="0" smtClean="0"/>
              <a:t>objects</a:t>
            </a:r>
            <a:r>
              <a:rPr lang="en-US" sz="3000" dirty="0"/>
              <a:t> </a:t>
            </a:r>
            <a:r>
              <a:rPr lang="en-US" sz="3000" dirty="0" smtClean="0"/>
              <a:t>across knowledge bases</a:t>
            </a:r>
            <a:endParaRPr lang="en-US" sz="3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770"/>
            <a:ext cx="8386299" cy="914400"/>
          </a:xfrm>
        </p:spPr>
        <p:txBody>
          <a:bodyPr/>
          <a:lstStyle/>
          <a:p>
            <a:r>
              <a:rPr lang="en-US" dirty="0" smtClean="0"/>
              <a:t>Semantic Web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4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3999" y="5521569"/>
            <a:ext cx="8753231" cy="914400"/>
          </a:xfrm>
        </p:spPr>
        <p:txBody>
          <a:bodyPr/>
          <a:lstStyle/>
          <a:p>
            <a:r>
              <a:rPr lang="en-US" dirty="0" smtClean="0"/>
              <a:t>Semantic Linking - examples</a:t>
            </a:r>
            <a:endParaRPr lang="en-US" dirty="0"/>
          </a:p>
        </p:txBody>
      </p:sp>
      <p:pic>
        <p:nvPicPr>
          <p:cNvPr id="6" name="Picture 5" descr="Screen Shot 2017-04-07 at 12.2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077"/>
            <a:ext cx="9144000" cy="4466492"/>
          </a:xfrm>
          <a:prstGeom prst="rect">
            <a:avLst/>
          </a:prstGeom>
        </p:spPr>
      </p:pic>
      <p:pic>
        <p:nvPicPr>
          <p:cNvPr id="4" name="Picture 3" descr="Screen Shot 2017-04-07 at 12.19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1"/>
            <a:ext cx="8147538" cy="5234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999" y="297935"/>
            <a:ext cx="144962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Linked Data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7-04-07 at 12.29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08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205602"/>
            <a:ext cx="21296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Semantic Web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18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3023" y="1004276"/>
            <a:ext cx="8569569" cy="5580186"/>
          </a:xfrm>
        </p:spPr>
        <p:txBody>
          <a:bodyPr>
            <a:noAutofit/>
          </a:bodyPr>
          <a:lstStyle/>
          <a:p>
            <a:r>
              <a:rPr lang="en-US" sz="3600" dirty="0" smtClean="0"/>
              <a:t>Too simple to represent rich social relations or support causal reasoning over complex networks</a:t>
            </a:r>
          </a:p>
          <a:p>
            <a:pPr marL="18288" indent="0">
              <a:buNone/>
            </a:pPr>
            <a:endParaRPr lang="en-US" sz="3600" dirty="0"/>
          </a:p>
          <a:p>
            <a:r>
              <a:rPr lang="en-US" sz="3600" dirty="0" smtClean="0"/>
              <a:t>Need</a:t>
            </a:r>
          </a:p>
          <a:p>
            <a:pPr lvl="1"/>
            <a:r>
              <a:rPr lang="en-US" sz="3600" dirty="0" smtClean="0"/>
              <a:t>Implication</a:t>
            </a:r>
          </a:p>
          <a:p>
            <a:pPr lvl="1"/>
            <a:r>
              <a:rPr lang="en-US" sz="3600" dirty="0" smtClean="0"/>
              <a:t>Type-subtype</a:t>
            </a:r>
          </a:p>
          <a:p>
            <a:pPr lvl="1"/>
            <a:r>
              <a:rPr lang="en-US" sz="3600" dirty="0" smtClean="0"/>
              <a:t>Cause-effect</a:t>
            </a:r>
          </a:p>
          <a:p>
            <a:pPr lvl="1"/>
            <a:r>
              <a:rPr lang="en-US" sz="3600" dirty="0" smtClean="0"/>
              <a:t>References 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3023" y="31262"/>
            <a:ext cx="7543800" cy="914400"/>
          </a:xfrm>
        </p:spPr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9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5599" y="1799494"/>
            <a:ext cx="8065478" cy="3657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Semantic Indicators and rules to link objects across spaces</a:t>
            </a:r>
          </a:p>
          <a:p>
            <a:pPr lvl="1"/>
            <a:r>
              <a:rPr lang="en-US" sz="3200" dirty="0" smtClean="0"/>
              <a:t>Enable relational reasoning</a:t>
            </a:r>
          </a:p>
          <a:p>
            <a:pPr lvl="1"/>
            <a:r>
              <a:rPr lang="en-US" sz="3200" dirty="0" smtClean="0"/>
              <a:t>Analogical reasoning</a:t>
            </a:r>
          </a:p>
          <a:p>
            <a:pPr lvl="1"/>
            <a:r>
              <a:rPr lang="en-US" sz="3200" dirty="0" smtClean="0"/>
              <a:t>Inductive Reasoning</a:t>
            </a:r>
          </a:p>
          <a:p>
            <a:pPr lvl="1"/>
            <a:r>
              <a:rPr lang="en-US" sz="3200" dirty="0" smtClean="0"/>
              <a:t>Complex reasoning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6308"/>
            <a:ext cx="8620759" cy="1375507"/>
          </a:xfrm>
        </p:spPr>
        <p:txBody>
          <a:bodyPr/>
          <a:lstStyle/>
          <a:p>
            <a:r>
              <a:rPr lang="en-US" dirty="0" smtClean="0"/>
              <a:t>Semantic Linking for Cyber-physical-social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0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5231" y="1524001"/>
            <a:ext cx="7604369" cy="41089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</a:pPr>
            <a:r>
              <a:rPr lang="en-US" sz="3200" dirty="0" smtClean="0"/>
              <a:t>Adding Meaning to words</a:t>
            </a:r>
          </a:p>
          <a:p>
            <a:pPr>
              <a:lnSpc>
                <a:spcPct val="140000"/>
              </a:lnSpc>
            </a:pPr>
            <a:r>
              <a:rPr lang="en-US" sz="3200" dirty="0" smtClean="0"/>
              <a:t>Ambiguities, Synonymy, Polysemy</a:t>
            </a:r>
          </a:p>
          <a:p>
            <a:pPr>
              <a:lnSpc>
                <a:spcPct val="140000"/>
              </a:lnSpc>
            </a:pPr>
            <a:r>
              <a:rPr lang="en-US" sz="3200" dirty="0" smtClean="0"/>
              <a:t>Meaning is driven by context</a:t>
            </a:r>
          </a:p>
          <a:p>
            <a:pPr>
              <a:lnSpc>
                <a:spcPct val="140000"/>
              </a:lnSpc>
            </a:pPr>
            <a:r>
              <a:rPr lang="en-US" sz="3200" dirty="0"/>
              <a:t>Statistical, document analysis and natural language </a:t>
            </a:r>
            <a:r>
              <a:rPr lang="en-US" sz="3200" dirty="0" smtClean="0"/>
              <a:t>processing</a:t>
            </a:r>
          </a:p>
          <a:p>
            <a:pPr lvl="1">
              <a:lnSpc>
                <a:spcPct val="140000"/>
              </a:lnSpc>
            </a:pPr>
            <a:r>
              <a:rPr lang="en-US" sz="3000" dirty="0" smtClean="0"/>
              <a:t>To </a:t>
            </a:r>
            <a:r>
              <a:rPr lang="en-US" sz="3000" dirty="0"/>
              <a:t>obtain semantics from text or </a:t>
            </a:r>
            <a:r>
              <a:rPr lang="en-US" sz="3000" dirty="0" smtClean="0"/>
              <a:t>data</a:t>
            </a:r>
          </a:p>
          <a:p>
            <a:pPr marL="18288" indent="0">
              <a:lnSpc>
                <a:spcPct val="140000"/>
              </a:lnSpc>
              <a:buNone/>
            </a:pP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5548" y="228601"/>
            <a:ext cx="7543800" cy="914400"/>
          </a:xfrm>
        </p:spPr>
        <p:txBody>
          <a:bodyPr/>
          <a:lstStyle/>
          <a:p>
            <a:r>
              <a:rPr lang="en-US" dirty="0" smtClean="0"/>
              <a:t>Semantics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3538" y="1191847"/>
            <a:ext cx="8460154" cy="5334000"/>
          </a:xfrm>
        </p:spPr>
        <p:txBody>
          <a:bodyPr>
            <a:noAutofit/>
          </a:bodyPr>
          <a:lstStyle/>
          <a:p>
            <a:r>
              <a:rPr lang="en-US" sz="2400" dirty="0"/>
              <a:t>Classification semantic </a:t>
            </a:r>
            <a:r>
              <a:rPr lang="en-US" sz="2400" dirty="0" smtClean="0"/>
              <a:t>image – </a:t>
            </a:r>
          </a:p>
          <a:p>
            <a:pPr lvl="1"/>
            <a:r>
              <a:rPr lang="en-US" sz="2400" dirty="0" smtClean="0"/>
              <a:t>Classes, Sub-classes</a:t>
            </a:r>
          </a:p>
          <a:p>
            <a:pPr lvl="1"/>
            <a:r>
              <a:rPr lang="en-US" sz="2400" dirty="0" smtClean="0"/>
              <a:t>Classification Trees</a:t>
            </a:r>
          </a:p>
          <a:p>
            <a:r>
              <a:rPr lang="en-US" sz="2400" dirty="0" smtClean="0"/>
              <a:t>Object </a:t>
            </a:r>
            <a:r>
              <a:rPr lang="en-US" sz="2400" dirty="0"/>
              <a:t>semantic image </a:t>
            </a:r>
            <a:endParaRPr lang="en-US" sz="2400" dirty="0" smtClean="0"/>
          </a:p>
          <a:p>
            <a:pPr lvl="1"/>
            <a:r>
              <a:rPr lang="en-US" sz="2400" dirty="0" smtClean="0"/>
              <a:t>attributes </a:t>
            </a:r>
            <a:r>
              <a:rPr lang="en-US" sz="2400" dirty="0"/>
              <a:t>and class of object from multiple </a:t>
            </a:r>
            <a:r>
              <a:rPr lang="en-US" sz="2400" dirty="0" smtClean="0"/>
              <a:t>facets</a:t>
            </a:r>
          </a:p>
          <a:p>
            <a:pPr lvl="1"/>
            <a:r>
              <a:rPr lang="en-US" sz="2400" dirty="0" smtClean="0"/>
              <a:t>An </a:t>
            </a:r>
            <a:r>
              <a:rPr lang="en-US" sz="2400" dirty="0"/>
              <a:t>instance of a point in </a:t>
            </a:r>
            <a:r>
              <a:rPr lang="en-US" sz="2400" dirty="0" smtClean="0"/>
              <a:t>a multi</a:t>
            </a:r>
            <a:r>
              <a:rPr lang="en-US" sz="2400" dirty="0"/>
              <a:t>-dimensional classification space.</a:t>
            </a:r>
          </a:p>
          <a:p>
            <a:r>
              <a:rPr lang="en-US" sz="2400" dirty="0" smtClean="0"/>
              <a:t>Individual </a:t>
            </a:r>
            <a:r>
              <a:rPr lang="en-US" sz="2400" dirty="0"/>
              <a:t>semantic </a:t>
            </a:r>
            <a:r>
              <a:rPr lang="en-US" sz="2400" dirty="0" smtClean="0"/>
              <a:t>image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dirty="0"/>
              <a:t>is a semantic link network </a:t>
            </a:r>
            <a:r>
              <a:rPr lang="en-US" sz="2400" dirty="0" smtClean="0"/>
              <a:t>of </a:t>
            </a:r>
            <a:r>
              <a:rPr lang="en-US" sz="2400" dirty="0"/>
              <a:t>objects </a:t>
            </a:r>
            <a:r>
              <a:rPr lang="en-US" sz="2400" dirty="0" smtClean="0"/>
              <a:t>or points </a:t>
            </a:r>
            <a:r>
              <a:rPr lang="en-US" sz="2400" dirty="0"/>
              <a:t>in individual classification </a:t>
            </a:r>
            <a:r>
              <a:rPr lang="en-US" sz="2400" dirty="0" smtClean="0"/>
              <a:t>space – dynamically reflects </a:t>
            </a:r>
            <a:r>
              <a:rPr lang="en-US" sz="2400" dirty="0"/>
              <a:t>the characteristics, behaviors and experiences of individuals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6892"/>
            <a:ext cx="7543800" cy="914400"/>
          </a:xfrm>
        </p:spPr>
        <p:txBody>
          <a:bodyPr/>
          <a:lstStyle/>
          <a:p>
            <a:r>
              <a:rPr lang="en-US" dirty="0" smtClean="0"/>
              <a:t>Semantics of Things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3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3077" y="1143002"/>
            <a:ext cx="8382000" cy="540238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Relation semantic image is the direct or indirect relation between two nodes (objects, individuals or classes</a:t>
            </a:r>
            <a:r>
              <a:rPr lang="en-US" sz="2400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Rules </a:t>
            </a:r>
            <a:r>
              <a:rPr lang="en-US" sz="2400" dirty="0"/>
              <a:t>of classification, reasoning, and interaction. Rules may be connected with each </a:t>
            </a:r>
            <a:r>
              <a:rPr lang="en-US" sz="2400" dirty="0" smtClean="0"/>
              <a:t>other for reasoning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The </a:t>
            </a:r>
            <a:r>
              <a:rPr lang="en-US" sz="2400" dirty="0"/>
              <a:t>inter-connected rules form a kind of rule closure that determines the implied semantic links.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Interaction </a:t>
            </a:r>
            <a:r>
              <a:rPr lang="en-US" sz="2400" dirty="0"/>
              <a:t>semantic image is a semantic link network of objects or points in the classification space shared </a:t>
            </a:r>
            <a:r>
              <a:rPr lang="en-US" sz="2400" dirty="0" smtClean="0"/>
              <a:t>between individuals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It </a:t>
            </a:r>
            <a:r>
              <a:rPr lang="en-US" sz="2400" dirty="0"/>
              <a:t>forms and evolves through constant </a:t>
            </a:r>
            <a:r>
              <a:rPr lang="en-US" sz="2400" dirty="0" smtClean="0"/>
              <a:t>interaction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077" y="0"/>
            <a:ext cx="7543800" cy="914400"/>
          </a:xfrm>
        </p:spPr>
        <p:txBody>
          <a:bodyPr/>
          <a:lstStyle/>
          <a:p>
            <a:r>
              <a:rPr lang="en-US" dirty="0" smtClean="0"/>
              <a:t>Relation Semantics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68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6309" y="879232"/>
            <a:ext cx="8792306" cy="570523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Hard </a:t>
            </a:r>
            <a:r>
              <a:rPr lang="en-US" sz="2800" dirty="0"/>
              <a:t>to create one model to </a:t>
            </a:r>
            <a:r>
              <a:rPr lang="en-US" sz="2800" dirty="0" smtClean="0"/>
              <a:t>suit all applications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Different </a:t>
            </a:r>
            <a:r>
              <a:rPr lang="en-US" sz="2800" dirty="0"/>
              <a:t>semantic models should co-exist, support each other, and play different roles in computing </a:t>
            </a:r>
            <a:r>
              <a:rPr lang="en-US" sz="2800" dirty="0" smtClean="0"/>
              <a:t>and modeling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Establishing </a:t>
            </a:r>
            <a:r>
              <a:rPr lang="en-US" sz="2800" dirty="0"/>
              <a:t>mappings between models </a:t>
            </a:r>
            <a:endParaRPr lang="en-US" sz="2800" dirty="0" smtClean="0"/>
          </a:p>
          <a:p>
            <a:pPr lvl="1">
              <a:lnSpc>
                <a:spcPct val="120000"/>
              </a:lnSpc>
            </a:pPr>
            <a:r>
              <a:rPr lang="en-US" sz="2800" dirty="0" smtClean="0"/>
              <a:t>Complementing </a:t>
            </a:r>
            <a:r>
              <a:rPr lang="en-US" sz="2800" dirty="0"/>
              <a:t>or integrating existing models </a:t>
            </a:r>
            <a:r>
              <a:rPr lang="en-US" sz="2800" dirty="0" smtClean="0"/>
              <a:t>provides new </a:t>
            </a:r>
            <a:r>
              <a:rPr lang="en-US" sz="2800" dirty="0"/>
              <a:t>capacity of semantic </a:t>
            </a:r>
            <a:r>
              <a:rPr lang="en-US" sz="2800" dirty="0" smtClean="0"/>
              <a:t>modeling</a:t>
            </a:r>
            <a:endParaRPr lang="en-US" sz="2800" dirty="0"/>
          </a:p>
          <a:p>
            <a:pPr>
              <a:lnSpc>
                <a:spcPct val="120000"/>
              </a:lnSpc>
            </a:pPr>
            <a:r>
              <a:rPr lang="en-US" sz="2800" dirty="0" smtClean="0"/>
              <a:t>AI models have the </a:t>
            </a:r>
            <a:r>
              <a:rPr lang="en-US" sz="2800" dirty="0"/>
              <a:t>ability to find the </a:t>
            </a:r>
            <a:r>
              <a:rPr lang="en-US" sz="2800" dirty="0" smtClean="0"/>
              <a:t>intrinsic rules </a:t>
            </a:r>
            <a:r>
              <a:rPr lang="en-US" sz="2800" dirty="0"/>
              <a:t>in large-scale </a:t>
            </a:r>
            <a:r>
              <a:rPr lang="en-US" sz="2800" dirty="0" smtClean="0"/>
              <a:t>networks – that humans don’t have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6309" y="-35169"/>
            <a:ext cx="7543800" cy="914400"/>
          </a:xfrm>
        </p:spPr>
        <p:txBody>
          <a:bodyPr/>
          <a:lstStyle/>
          <a:p>
            <a:r>
              <a:rPr lang="en-US" dirty="0" smtClean="0"/>
              <a:t>Interactive Semantics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9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7159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  <a:cs typeface="Times New Roman" pitchFamily="18" charset="0"/>
              </a:rPr>
              <a:t>Cyber-Physical Systems</a:t>
            </a:r>
            <a:endParaRPr lang="en-US" sz="2800" b="1" dirty="0">
              <a:solidFill>
                <a:schemeClr val="tx1">
                  <a:lumMod val="95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7200" y="1143000"/>
            <a:ext cx="3048000" cy="2133600"/>
            <a:chOff x="2971800" y="3657600"/>
            <a:chExt cx="3048000" cy="2133600"/>
          </a:xfrm>
        </p:grpSpPr>
        <p:sp>
          <p:nvSpPr>
            <p:cNvPr id="13" name="Oval 12"/>
            <p:cNvSpPr/>
            <p:nvPr/>
          </p:nvSpPr>
          <p:spPr bwMode="auto">
            <a:xfrm>
              <a:off x="2971800" y="3657600"/>
              <a:ext cx="3048000" cy="2133600"/>
            </a:xfrm>
            <a:prstGeom prst="ellipse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28428" y="4216569"/>
              <a:ext cx="273474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00000"/>
                  </a:solidFill>
                </a:rPr>
                <a:t>Control</a:t>
              </a:r>
            </a:p>
            <a:p>
              <a:pPr algn="ctr"/>
              <a:endParaRPr lang="en-US" sz="20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Monitor and influence </a:t>
              </a:r>
            </a:p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physical world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10200" y="1143000"/>
            <a:ext cx="3048000" cy="2133600"/>
            <a:chOff x="2971800" y="3657600"/>
            <a:chExt cx="3048000" cy="2133600"/>
          </a:xfrm>
        </p:grpSpPr>
        <p:sp>
          <p:nvSpPr>
            <p:cNvPr id="16" name="Oval 15"/>
            <p:cNvSpPr/>
            <p:nvPr/>
          </p:nvSpPr>
          <p:spPr bwMode="auto">
            <a:xfrm>
              <a:off x="2971800" y="3657600"/>
              <a:ext cx="3048000" cy="2133600"/>
            </a:xfrm>
            <a:prstGeom prst="ellipse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62129" y="4216569"/>
              <a:ext cx="246734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00000"/>
                  </a:solidFill>
                </a:rPr>
                <a:t>Computation</a:t>
              </a:r>
            </a:p>
            <a:p>
              <a:pPr algn="ctr"/>
              <a:endParaRPr lang="en-US" sz="2000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Process information</a:t>
              </a:r>
            </a:p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to make decisions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24200" y="3886200"/>
            <a:ext cx="3048000" cy="2133600"/>
            <a:chOff x="2971800" y="3657600"/>
            <a:chExt cx="3048000" cy="2133600"/>
          </a:xfrm>
        </p:grpSpPr>
        <p:sp>
          <p:nvSpPr>
            <p:cNvPr id="19" name="Oval 18"/>
            <p:cNvSpPr/>
            <p:nvPr/>
          </p:nvSpPr>
          <p:spPr bwMode="auto">
            <a:xfrm>
              <a:off x="2971800" y="3657600"/>
              <a:ext cx="3048000" cy="2133600"/>
            </a:xfrm>
            <a:prstGeom prst="ellipse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56004" y="4216569"/>
              <a:ext cx="207959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00000"/>
                  </a:solidFill>
                </a:rPr>
                <a:t>Communication</a:t>
              </a:r>
            </a:p>
            <a:p>
              <a:pPr algn="ctr"/>
              <a:endParaRPr lang="en-US" sz="20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Exchange data </a:t>
              </a:r>
            </a:p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to collaborate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Left-Right Arrow 20"/>
          <p:cNvSpPr/>
          <p:nvPr/>
        </p:nvSpPr>
        <p:spPr bwMode="auto">
          <a:xfrm>
            <a:off x="3505200" y="2209800"/>
            <a:ext cx="1905000" cy="228600"/>
          </a:xfrm>
          <a:prstGeom prst="left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Left-Right Arrow 21"/>
          <p:cNvSpPr/>
          <p:nvPr/>
        </p:nvSpPr>
        <p:spPr bwMode="auto">
          <a:xfrm rot="2700000">
            <a:off x="2767890" y="3436485"/>
            <a:ext cx="1405922" cy="221129"/>
          </a:xfrm>
          <a:prstGeom prst="left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Left-Right Arrow 22"/>
          <p:cNvSpPr/>
          <p:nvPr/>
        </p:nvSpPr>
        <p:spPr bwMode="auto">
          <a:xfrm rot="18900000" flipV="1">
            <a:off x="5143996" y="3475146"/>
            <a:ext cx="1294407" cy="214276"/>
          </a:xfrm>
          <a:prstGeom prst="left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18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08 at 10.23.0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/>
          <a:stretch/>
        </p:blipFill>
        <p:spPr>
          <a:xfrm>
            <a:off x="0" y="138724"/>
            <a:ext cx="9144000" cy="5227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845" y="5568462"/>
            <a:ext cx="84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A point in a normalized space S has projection on every dimension,</a:t>
            </a:r>
          </a:p>
          <a:p>
            <a:r>
              <a:rPr lang="en-US" i="1" dirty="0">
                <a:solidFill>
                  <a:srgbClr val="FFFF00"/>
                </a:solidFill>
              </a:rPr>
              <a:t>denoted as p(X1 = c1p,..., </a:t>
            </a:r>
            <a:r>
              <a:rPr lang="en-US" i="1" dirty="0" err="1">
                <a:solidFill>
                  <a:srgbClr val="FFFF00"/>
                </a:solidFill>
              </a:rPr>
              <a:t>Xn</a:t>
            </a:r>
            <a:r>
              <a:rPr lang="en-US" i="1" dirty="0">
                <a:solidFill>
                  <a:srgbClr val="FFFF00"/>
                </a:solidFill>
              </a:rPr>
              <a:t> = </a:t>
            </a:r>
            <a:r>
              <a:rPr lang="en-US" i="1" dirty="0" err="1">
                <a:solidFill>
                  <a:srgbClr val="FFFF00"/>
                </a:solidFill>
              </a:rPr>
              <a:t>cnp</a:t>
            </a:r>
            <a:r>
              <a:rPr lang="en-US" i="1" dirty="0">
                <a:solidFill>
                  <a:srgbClr val="FFFF00"/>
                </a:solidFill>
              </a:rPr>
              <a:t>), where </a:t>
            </a:r>
            <a:r>
              <a:rPr lang="en-US" i="1" dirty="0" err="1">
                <a:solidFill>
                  <a:srgbClr val="FFFF00"/>
                </a:solidFill>
              </a:rPr>
              <a:t>cip</a:t>
            </a:r>
            <a:r>
              <a:rPr lang="en-US" i="1" dirty="0">
                <a:solidFill>
                  <a:srgbClr val="FFFF00"/>
                </a:solidFill>
              </a:rPr>
              <a:t> indicates a class at dimension Xi</a:t>
            </a:r>
          </a:p>
        </p:txBody>
      </p:sp>
    </p:spTree>
    <p:extLst>
      <p:ext uri="{BB962C8B-B14F-4D97-AF65-F5344CB8AC3E}">
        <p14:creationId xmlns:p14="http://schemas.microsoft.com/office/powerpoint/2010/main" val="37367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09 at 7.12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156"/>
            <a:ext cx="9107058" cy="44156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3086" y="4904154"/>
            <a:ext cx="7543800" cy="914400"/>
          </a:xfrm>
        </p:spPr>
        <p:txBody>
          <a:bodyPr/>
          <a:lstStyle/>
          <a:p>
            <a:pPr algn="ctr"/>
            <a:r>
              <a:rPr lang="en-US" dirty="0" smtClean="0"/>
              <a:t>Interactive Semantics 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4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810002"/>
            <a:ext cx="7543800" cy="914400"/>
          </a:xfrm>
        </p:spPr>
        <p:txBody>
          <a:bodyPr/>
          <a:lstStyle/>
          <a:p>
            <a:pPr algn="ctr"/>
            <a:r>
              <a:rPr lang="en-US" dirty="0" smtClean="0"/>
              <a:t>Semantic Function </a:t>
            </a:r>
            <a:r>
              <a:rPr lang="en-US" dirty="0" err="1" smtClean="0"/>
              <a:t>ψ</a:t>
            </a:r>
            <a:endParaRPr lang="en-US" dirty="0"/>
          </a:p>
        </p:txBody>
      </p:sp>
      <p:pic>
        <p:nvPicPr>
          <p:cNvPr id="3" name="Picture 2" descr="Screen Shot 2017-04-09 at 7.16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61"/>
            <a:ext cx="9144000" cy="32101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7240" y="5060461"/>
            <a:ext cx="78220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dirty="0"/>
              <a:t>Resource Space Model + Database + </a:t>
            </a:r>
            <a:r>
              <a:rPr lang="en-US" sz="3200" dirty="0" smtClean="0"/>
              <a:t>OWL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802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76799"/>
            <a:ext cx="9144000" cy="1668585"/>
          </a:xfrm>
        </p:spPr>
        <p:txBody>
          <a:bodyPr/>
          <a:lstStyle/>
          <a:p>
            <a:pPr algn="ctr"/>
            <a:r>
              <a:rPr lang="en-US" dirty="0" smtClean="0"/>
              <a:t>Architecture of Semantic Interaction</a:t>
            </a:r>
            <a:endParaRPr lang="en-US" dirty="0"/>
          </a:p>
        </p:txBody>
      </p:sp>
      <p:pic>
        <p:nvPicPr>
          <p:cNvPr id="3" name="Picture 2" descr="Screen Shot 2017-04-09 at 7.2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62"/>
            <a:ext cx="9144000" cy="381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65" y="5601242"/>
            <a:ext cx="8959635" cy="914400"/>
          </a:xfrm>
        </p:spPr>
        <p:txBody>
          <a:bodyPr/>
          <a:lstStyle/>
          <a:p>
            <a:pPr algn="ctr"/>
            <a:r>
              <a:rPr lang="en-US" sz="4000" dirty="0" smtClean="0"/>
              <a:t>Establishing “indirect” interactions </a:t>
            </a:r>
            <a:endParaRPr lang="en-US" sz="4000" dirty="0"/>
          </a:p>
        </p:txBody>
      </p:sp>
      <p:pic>
        <p:nvPicPr>
          <p:cNvPr id="3" name="Picture 2" descr="Screen Shot 2017-04-09 at 8.57.3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r="8507"/>
          <a:stretch/>
        </p:blipFill>
        <p:spPr>
          <a:xfrm>
            <a:off x="184365" y="301855"/>
            <a:ext cx="8841473" cy="498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4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91200"/>
            <a:ext cx="9144000" cy="914400"/>
          </a:xfrm>
        </p:spPr>
        <p:txBody>
          <a:bodyPr/>
          <a:lstStyle/>
          <a:p>
            <a:pPr algn="ctr"/>
            <a:r>
              <a:rPr lang="en-US" sz="4000" dirty="0" smtClean="0"/>
              <a:t>Semantic Image of an Interaction</a:t>
            </a:r>
            <a:endParaRPr lang="en-US" sz="4000" dirty="0"/>
          </a:p>
        </p:txBody>
      </p:sp>
      <p:pic>
        <p:nvPicPr>
          <p:cNvPr id="3" name="Picture 2" descr="Screen Shot 2017-04-09 at 7.26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4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492" y="1341383"/>
            <a:ext cx="8915507" cy="5316869"/>
          </a:xfrm>
        </p:spPr>
        <p:txBody>
          <a:bodyPr>
            <a:normAutofit/>
          </a:bodyPr>
          <a:lstStyle/>
          <a:p>
            <a:r>
              <a:rPr lang="en-US" sz="2400" dirty="0"/>
              <a:t>A semantic link network of points at time t </a:t>
            </a:r>
            <a:r>
              <a:rPr lang="en-US" sz="2400" dirty="0" smtClean="0"/>
              <a:t> : </a:t>
            </a:r>
            <a:r>
              <a:rPr lang="en-US" sz="2400" dirty="0"/>
              <a:t>&lt;</a:t>
            </a:r>
            <a:r>
              <a:rPr lang="en-US" sz="2400" dirty="0" smtClean="0"/>
              <a:t>P</a:t>
            </a:r>
            <a:r>
              <a:rPr lang="en-US" sz="2400" dirty="0"/>
              <a:t>, L, </a:t>
            </a:r>
            <a:r>
              <a:rPr lang="en-US" sz="2400" dirty="0" smtClean="0"/>
              <a:t>Rules&gt;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where P = {p1(t), w1(t),...,</a:t>
            </a:r>
            <a:r>
              <a:rPr lang="en-US" sz="2400" dirty="0" err="1"/>
              <a:t>pn</a:t>
            </a:r>
            <a:r>
              <a:rPr lang="en-US" sz="2400" dirty="0"/>
              <a:t>(t), </a:t>
            </a:r>
            <a:r>
              <a:rPr lang="en-US" sz="2400" dirty="0" err="1"/>
              <a:t>wn</a:t>
            </a:r>
            <a:r>
              <a:rPr lang="en-US" sz="2400" dirty="0"/>
              <a:t>(t)}, n will change with the evolution of classification space;</a:t>
            </a:r>
          </a:p>
          <a:p>
            <a:r>
              <a:rPr lang="en-US" sz="2400" dirty="0" err="1"/>
              <a:t>wk</a:t>
            </a:r>
            <a:r>
              <a:rPr lang="en-US" sz="2400" dirty="0"/>
              <a:t>(t) ∈ [0, 1] is the weight of point </a:t>
            </a:r>
            <a:r>
              <a:rPr lang="en-US" sz="2400" dirty="0" err="1"/>
              <a:t>pk</a:t>
            </a:r>
            <a:r>
              <a:rPr lang="en-US" sz="2400" dirty="0"/>
              <a:t>(t) in classification space at time t, </a:t>
            </a:r>
            <a:endParaRPr lang="en-US" sz="2400" dirty="0" smtClean="0"/>
          </a:p>
          <a:p>
            <a:pPr lvl="1"/>
            <a:r>
              <a:rPr lang="en-US" sz="2400" dirty="0" smtClean="0"/>
              <a:t>it </a:t>
            </a:r>
            <a:r>
              <a:rPr lang="en-US" sz="2400" dirty="0"/>
              <a:t>is adapted in positive proportion to </a:t>
            </a:r>
            <a:r>
              <a:rPr lang="en-US" sz="2400" dirty="0" smtClean="0"/>
              <a:t>the times </a:t>
            </a:r>
            <a:r>
              <a:rPr lang="en-US" sz="2400" dirty="0"/>
              <a:t>of being accessed; </a:t>
            </a:r>
            <a:endParaRPr lang="en-US" sz="2400" dirty="0" smtClean="0"/>
          </a:p>
          <a:p>
            <a:r>
              <a:rPr lang="en-US" sz="2400" dirty="0" smtClean="0"/>
              <a:t>L </a:t>
            </a:r>
            <a:r>
              <a:rPr lang="en-US" sz="2400" dirty="0"/>
              <a:t>= {l(pi(</a:t>
            </a:r>
            <a:r>
              <a:rPr lang="en-US" sz="2400" dirty="0" err="1"/>
              <a:t>τ</a:t>
            </a:r>
            <a:r>
              <a:rPr lang="en-US" sz="2400" dirty="0"/>
              <a:t> ), p j(</a:t>
            </a:r>
            <a:r>
              <a:rPr lang="en-US" sz="2400" dirty="0" err="1"/>
              <a:t>τ</a:t>
            </a:r>
            <a:r>
              <a:rPr lang="en-US" sz="2400" dirty="0"/>
              <a:t> )) | </a:t>
            </a:r>
            <a:r>
              <a:rPr lang="en-US" sz="2400" dirty="0" err="1"/>
              <a:t>τ</a:t>
            </a:r>
            <a:r>
              <a:rPr lang="en-US" sz="2400" dirty="0"/>
              <a:t> ∈ [0, t] is the time of adding relation l between pi(</a:t>
            </a:r>
            <a:r>
              <a:rPr lang="en-US" sz="2400" dirty="0" err="1"/>
              <a:t>τ</a:t>
            </a:r>
            <a:r>
              <a:rPr lang="en-US" sz="2400" dirty="0"/>
              <a:t> ) and p j(</a:t>
            </a:r>
            <a:r>
              <a:rPr lang="en-US" sz="2400" dirty="0" err="1"/>
              <a:t>τ</a:t>
            </a:r>
            <a:r>
              <a:rPr lang="en-US" sz="2400" dirty="0"/>
              <a:t> ),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smtClean="0"/>
              <a:t>and j </a:t>
            </a:r>
            <a:r>
              <a:rPr lang="en-US" sz="2400" dirty="0"/>
              <a:t>∈ [1,n]} is a set of semantic links added to the network from time to time during the evolution of the </a:t>
            </a:r>
            <a:r>
              <a:rPr lang="en-US" sz="2400" dirty="0" smtClean="0"/>
              <a:t>network</a:t>
            </a:r>
          </a:p>
          <a:p>
            <a:r>
              <a:rPr lang="en-US" sz="2400" dirty="0" smtClean="0"/>
              <a:t>Rules </a:t>
            </a:r>
            <a:r>
              <a:rPr lang="en-US" sz="2400" dirty="0"/>
              <a:t>is a set of reasoning or influence rules on </a:t>
            </a:r>
            <a:r>
              <a:rPr lang="en-US" sz="2400" dirty="0" smtClean="0"/>
              <a:t>L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57" y="228601"/>
            <a:ext cx="7543800" cy="914400"/>
          </a:xfrm>
        </p:spPr>
        <p:txBody>
          <a:bodyPr/>
          <a:lstStyle/>
          <a:p>
            <a:r>
              <a:rPr lang="en-US" dirty="0" smtClean="0"/>
              <a:t>Semantic Link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0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" y="214601"/>
            <a:ext cx="9144000" cy="541930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Individuals </a:t>
            </a:r>
            <a:r>
              <a:rPr lang="en-US" sz="2800" dirty="0" smtClean="0"/>
              <a:t>interact </a:t>
            </a:r>
            <a:r>
              <a:rPr lang="en-US" sz="2800" dirty="0"/>
              <a:t>with each other on the topic relevant to the interaction semantic image or </a:t>
            </a:r>
            <a:r>
              <a:rPr lang="en-US" sz="2800" dirty="0" smtClean="0"/>
              <a:t>individual semantic </a:t>
            </a:r>
            <a:r>
              <a:rPr lang="en-US" sz="2800" dirty="0"/>
              <a:t>images.</a:t>
            </a:r>
          </a:p>
          <a:p>
            <a:r>
              <a:rPr lang="en-US" sz="2800" dirty="0" smtClean="0"/>
              <a:t>Individuals A &amp; </a:t>
            </a:r>
            <a:r>
              <a:rPr lang="en-US" sz="2800" dirty="0"/>
              <a:t>B </a:t>
            </a:r>
            <a:r>
              <a:rPr lang="en-US" sz="2800" dirty="0" smtClean="0"/>
              <a:t>understand each other’s externalization </a:t>
            </a:r>
            <a:r>
              <a:rPr lang="en-US" sz="2800" dirty="0"/>
              <a:t>with degree </a:t>
            </a:r>
            <a:r>
              <a:rPr lang="en-US" sz="2800" dirty="0" err="1" smtClean="0"/>
              <a:t>η</a:t>
            </a:r>
            <a:endParaRPr lang="en-US" sz="2800" dirty="0" smtClean="0"/>
          </a:p>
          <a:p>
            <a:r>
              <a:rPr lang="en-US" sz="2800" dirty="0" smtClean="0"/>
              <a:t>Status </a:t>
            </a:r>
            <a:r>
              <a:rPr lang="en-US" sz="2800" dirty="0"/>
              <a:t>of the system is uncertain due to the uncertain and </a:t>
            </a:r>
            <a:r>
              <a:rPr lang="en-US" sz="2800" dirty="0" err="1"/>
              <a:t>undecidable</a:t>
            </a:r>
            <a:r>
              <a:rPr lang="en-US" sz="2800" dirty="0"/>
              <a:t> behavior of </a:t>
            </a:r>
            <a:r>
              <a:rPr lang="en-US" sz="2800" dirty="0" smtClean="0"/>
              <a:t>individuals</a:t>
            </a:r>
            <a:endParaRPr lang="en-US" sz="2800" dirty="0"/>
          </a:p>
          <a:p>
            <a:r>
              <a:rPr lang="en-US" sz="2800" dirty="0" smtClean="0"/>
              <a:t>System is </a:t>
            </a:r>
            <a:r>
              <a:rPr lang="en-US" sz="2800" dirty="0"/>
              <a:t>sensitive to the order of </a:t>
            </a:r>
            <a:r>
              <a:rPr lang="en-US" sz="2800" dirty="0" smtClean="0"/>
              <a:t>semantic </a:t>
            </a:r>
            <a:r>
              <a:rPr lang="en-US" sz="2800" dirty="0"/>
              <a:t>links </a:t>
            </a:r>
            <a:r>
              <a:rPr lang="en-US" sz="2800" dirty="0" smtClean="0"/>
              <a:t>being added to </a:t>
            </a:r>
            <a:r>
              <a:rPr lang="en-US" sz="2800" dirty="0"/>
              <a:t>a semantic </a:t>
            </a:r>
            <a:r>
              <a:rPr lang="en-US" sz="2800" dirty="0" smtClean="0"/>
              <a:t>image</a:t>
            </a:r>
          </a:p>
          <a:p>
            <a:r>
              <a:rPr lang="en-US" sz="2800" dirty="0" smtClean="0"/>
              <a:t>Adding or removing one </a:t>
            </a:r>
            <a:r>
              <a:rPr lang="en-US" sz="2800" dirty="0"/>
              <a:t>semantic link to a semantic </a:t>
            </a:r>
            <a:r>
              <a:rPr lang="en-US" sz="2800" dirty="0" smtClean="0"/>
              <a:t>image could </a:t>
            </a:r>
            <a:r>
              <a:rPr lang="en-US" sz="2800" dirty="0"/>
              <a:t>influence the whole semantic </a:t>
            </a:r>
            <a:r>
              <a:rPr lang="en-US" sz="2800" dirty="0" smtClean="0"/>
              <a:t>image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5791200"/>
            <a:ext cx="8992922" cy="914400"/>
          </a:xfrm>
        </p:spPr>
        <p:txBody>
          <a:bodyPr/>
          <a:lstStyle/>
          <a:p>
            <a:r>
              <a:rPr lang="en-US" dirty="0" smtClean="0"/>
              <a:t>Characteristics of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27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485" y="1396738"/>
            <a:ext cx="4425954" cy="3233308"/>
          </a:xfrm>
          <a:ln>
            <a:solidFill>
              <a:srgbClr val="FFFFFF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Data of a city</a:t>
            </a:r>
          </a:p>
          <a:p>
            <a:pPr lvl="1"/>
            <a:r>
              <a:rPr lang="en-US" sz="3200" dirty="0" smtClean="0"/>
              <a:t>Road Intersections</a:t>
            </a:r>
          </a:p>
          <a:p>
            <a:pPr lvl="1"/>
            <a:r>
              <a:rPr lang="en-US" sz="3200" dirty="0" smtClean="0"/>
              <a:t>Power lines</a:t>
            </a:r>
          </a:p>
          <a:p>
            <a:pPr lvl="1"/>
            <a:r>
              <a:rPr lang="en-US" sz="3200" dirty="0" smtClean="0"/>
              <a:t>Buses</a:t>
            </a:r>
          </a:p>
          <a:p>
            <a:pPr lvl="1"/>
            <a:r>
              <a:rPr lang="en-US" sz="3200" dirty="0" smtClean="0"/>
              <a:t>Water Pipes</a:t>
            </a:r>
          </a:p>
          <a:p>
            <a:pPr lvl="1"/>
            <a:r>
              <a:rPr lang="en-US" sz="3200" dirty="0" smtClean="0"/>
              <a:t>Trash cans</a:t>
            </a:r>
          </a:p>
          <a:p>
            <a:pPr lvl="1"/>
            <a:r>
              <a:rPr lang="en-US" sz="3200" dirty="0" smtClean="0"/>
              <a:t>Air quality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485" y="36707"/>
            <a:ext cx="9123515" cy="864718"/>
          </a:xfrm>
        </p:spPr>
        <p:txBody>
          <a:bodyPr/>
          <a:lstStyle/>
          <a:p>
            <a:r>
              <a:rPr lang="en-US" sz="4000" dirty="0" smtClean="0"/>
              <a:t>Social Sensing to Augment Smart Cities</a:t>
            </a:r>
            <a:endParaRPr lang="en-US" sz="4000" dirty="0"/>
          </a:p>
        </p:txBody>
      </p:sp>
      <p:pic>
        <p:nvPicPr>
          <p:cNvPr id="7" name="Picture 6" descr="Screen Shot 2017-04-09 at 10.30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05" y="1727200"/>
            <a:ext cx="3606295" cy="2392295"/>
          </a:xfrm>
          <a:prstGeom prst="rect">
            <a:avLst/>
          </a:prstGeom>
        </p:spPr>
      </p:pic>
      <p:sp>
        <p:nvSpPr>
          <p:cNvPr id="6" name="Striped Right Arrow 5"/>
          <p:cNvSpPr/>
          <p:nvPr/>
        </p:nvSpPr>
        <p:spPr>
          <a:xfrm>
            <a:off x="4446439" y="2622327"/>
            <a:ext cx="1256337" cy="901425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07276" y="5100065"/>
            <a:ext cx="8583223" cy="1417124"/>
            <a:chOff x="20485" y="5100065"/>
            <a:chExt cx="8583223" cy="1417124"/>
          </a:xfrm>
        </p:grpSpPr>
        <p:pic>
          <p:nvPicPr>
            <p:cNvPr id="8" name="Picture 7" descr="Screen Shot 2017-04-09 at 10.42.4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909" y="5286230"/>
              <a:ext cx="1999591" cy="1189984"/>
            </a:xfrm>
            <a:prstGeom prst="rect">
              <a:avLst/>
            </a:prstGeom>
          </p:spPr>
        </p:pic>
        <p:pic>
          <p:nvPicPr>
            <p:cNvPr id="9" name="Picture 8" descr="Screen Shot 2017-04-09 at 10.43.03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995" y="5307899"/>
              <a:ext cx="2143444" cy="1168315"/>
            </a:xfrm>
            <a:prstGeom prst="rect">
              <a:avLst/>
            </a:prstGeom>
          </p:spPr>
        </p:pic>
        <p:pic>
          <p:nvPicPr>
            <p:cNvPr id="11" name="Picture 10" descr="Screen Shot 2017-04-09 at 10.44.10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955" y="5351535"/>
              <a:ext cx="1719522" cy="1146348"/>
            </a:xfrm>
            <a:prstGeom prst="rect">
              <a:avLst/>
            </a:prstGeom>
          </p:spPr>
        </p:pic>
        <p:pic>
          <p:nvPicPr>
            <p:cNvPr id="12" name="Picture 11" descr="Screen Shot 2017-04-09 at 10.46.18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76" y="5351535"/>
              <a:ext cx="1905106" cy="1124679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20485" y="5100065"/>
              <a:ext cx="8583223" cy="1417124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Up Arrow 13"/>
          <p:cNvSpPr/>
          <p:nvPr/>
        </p:nvSpPr>
        <p:spPr>
          <a:xfrm>
            <a:off x="7497517" y="4119495"/>
            <a:ext cx="676006" cy="98057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>
            <a:off x="6206961" y="4119496"/>
            <a:ext cx="617330" cy="98057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Left Arrow 16"/>
          <p:cNvSpPr/>
          <p:nvPr/>
        </p:nvSpPr>
        <p:spPr>
          <a:xfrm>
            <a:off x="4446439" y="1987232"/>
            <a:ext cx="1091266" cy="63509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Screen Shot 2017-04-09 at 11.12.54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1" y="1024346"/>
            <a:ext cx="7951837" cy="53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6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69" y="0"/>
            <a:ext cx="8831385" cy="914400"/>
          </a:xfrm>
        </p:spPr>
        <p:txBody>
          <a:bodyPr/>
          <a:lstStyle/>
          <a:p>
            <a:r>
              <a:rPr lang="en-US" dirty="0" smtClean="0"/>
              <a:t>Real Time Situation 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394" y="1172308"/>
            <a:ext cx="8351129" cy="5119077"/>
          </a:xfrm>
        </p:spPr>
        <p:txBody>
          <a:bodyPr>
            <a:noAutofit/>
          </a:bodyPr>
          <a:lstStyle/>
          <a:p>
            <a:r>
              <a:rPr lang="en-US" sz="2800" dirty="0" smtClean="0"/>
              <a:t>Live Web applications - containing </a:t>
            </a:r>
            <a:r>
              <a:rPr lang="en-US" sz="2800" dirty="0"/>
              <a:t>real-time </a:t>
            </a:r>
            <a:r>
              <a:rPr lang="en-US" sz="2800" dirty="0" smtClean="0"/>
              <a:t>information about all entities in </a:t>
            </a:r>
            <a:r>
              <a:rPr lang="en-US" sz="2800" dirty="0"/>
              <a:t>the multi-dimensional classification space </a:t>
            </a:r>
            <a:endParaRPr lang="en-US" sz="2800" dirty="0" smtClean="0"/>
          </a:p>
          <a:p>
            <a:pPr lvl="1"/>
            <a:r>
              <a:rPr lang="en-US" sz="2800" dirty="0" smtClean="0"/>
              <a:t>Time</a:t>
            </a:r>
          </a:p>
          <a:p>
            <a:pPr lvl="1"/>
            <a:r>
              <a:rPr lang="en-US" sz="2800" dirty="0" smtClean="0"/>
              <a:t>Location</a:t>
            </a:r>
          </a:p>
          <a:p>
            <a:pPr lvl="1"/>
            <a:r>
              <a:rPr lang="en-US" sz="2800" dirty="0" smtClean="0"/>
              <a:t>Event</a:t>
            </a:r>
          </a:p>
          <a:p>
            <a:pPr lvl="1"/>
            <a:r>
              <a:rPr lang="en-US" sz="2800" dirty="0" smtClean="0"/>
              <a:t>Audio</a:t>
            </a:r>
          </a:p>
          <a:p>
            <a:pPr lvl="1"/>
            <a:r>
              <a:rPr lang="en-US" sz="2800" dirty="0" smtClean="0"/>
              <a:t>Video </a:t>
            </a:r>
          </a:p>
          <a:p>
            <a:r>
              <a:rPr lang="en-US" sz="2800" dirty="0" smtClean="0"/>
              <a:t>Information about others available to all resources </a:t>
            </a:r>
          </a:p>
          <a:p>
            <a:r>
              <a:rPr lang="en-US" sz="2800" dirty="0" smtClean="0"/>
              <a:t>Resources </a:t>
            </a:r>
            <a:r>
              <a:rPr lang="en-US" sz="2800" dirty="0"/>
              <a:t>in different spaces </a:t>
            </a:r>
            <a:r>
              <a:rPr lang="en-US" sz="2800" dirty="0" smtClean="0"/>
              <a:t>can </a:t>
            </a:r>
            <a:r>
              <a:rPr lang="en-US" sz="2800" dirty="0"/>
              <a:t>self-</a:t>
            </a:r>
            <a:r>
              <a:rPr lang="en-US" sz="2800" dirty="0" smtClean="0"/>
              <a:t>organize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111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5231" y="5744307"/>
            <a:ext cx="8042275" cy="724755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en-US" sz="2800" b="1" dirty="0" smtClean="0"/>
              <a:t>Regards Humans as past of the system</a:t>
            </a:r>
            <a:endParaRPr lang="en-US" sz="28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51509462"/>
              </p:ext>
            </p:extLst>
          </p:nvPr>
        </p:nvGraphicFramePr>
        <p:xfrm>
          <a:off x="547076" y="283308"/>
          <a:ext cx="8120430" cy="5226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42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993" y="1188241"/>
            <a:ext cx="8277139" cy="522416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People use </a:t>
            </a:r>
            <a:r>
              <a:rPr lang="en-US" sz="3000" dirty="0"/>
              <a:t>Google Maps for mobile with GPS </a:t>
            </a:r>
            <a:r>
              <a:rPr lang="en-US" sz="3000" dirty="0" smtClean="0"/>
              <a:t>enabled</a:t>
            </a:r>
          </a:p>
          <a:p>
            <a:r>
              <a:rPr lang="en-US" sz="3000" dirty="0" smtClean="0"/>
              <a:t>Phone </a:t>
            </a:r>
            <a:r>
              <a:rPr lang="en-US" sz="3000" dirty="0"/>
              <a:t>sends anonymous bits of data back to Google </a:t>
            </a:r>
            <a:r>
              <a:rPr lang="en-US" sz="3000" dirty="0" smtClean="0"/>
              <a:t>describing location and </a:t>
            </a:r>
            <a:r>
              <a:rPr lang="en-US" sz="3000" dirty="0"/>
              <a:t>how fast </a:t>
            </a:r>
            <a:r>
              <a:rPr lang="en-US" sz="3000" dirty="0" smtClean="0"/>
              <a:t>one is moving</a:t>
            </a:r>
          </a:p>
          <a:p>
            <a:r>
              <a:rPr lang="en-US" sz="3000" dirty="0" smtClean="0"/>
              <a:t>When all speeds of one location are combined </a:t>
            </a:r>
          </a:p>
          <a:p>
            <a:pPr lvl="1"/>
            <a:r>
              <a:rPr lang="en-US" sz="3000" dirty="0" smtClean="0"/>
              <a:t>Good estimate of traffic in location</a:t>
            </a:r>
          </a:p>
          <a:p>
            <a:r>
              <a:rPr lang="en-US" sz="3000" dirty="0" smtClean="0"/>
              <a:t>Across </a:t>
            </a:r>
            <a:r>
              <a:rPr lang="en-US" sz="3000" dirty="0"/>
              <a:t>thousands of phones moving around a city at any given </a:t>
            </a:r>
            <a:r>
              <a:rPr lang="en-US" sz="3000" dirty="0" smtClean="0"/>
              <a:t>time</a:t>
            </a:r>
          </a:p>
          <a:p>
            <a:pPr lvl="1"/>
            <a:r>
              <a:rPr lang="en-US" sz="3000" dirty="0" smtClean="0"/>
              <a:t>Good </a:t>
            </a:r>
            <a:r>
              <a:rPr lang="en-US" sz="3000" dirty="0"/>
              <a:t>picture of live traffic </a:t>
            </a:r>
            <a:r>
              <a:rPr lang="en-US" sz="3000" dirty="0" smtClean="0"/>
              <a:t>conditions</a:t>
            </a:r>
            <a:endParaRPr lang="en-US" sz="3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993" y="203847"/>
            <a:ext cx="7543800" cy="718065"/>
          </a:xfrm>
        </p:spPr>
        <p:txBody>
          <a:bodyPr/>
          <a:lstStyle/>
          <a:p>
            <a:r>
              <a:rPr lang="en-US" dirty="0" smtClean="0"/>
              <a:t>Starting simple</a:t>
            </a:r>
            <a:endParaRPr lang="en-US" dirty="0"/>
          </a:p>
        </p:txBody>
      </p:sp>
      <p:pic>
        <p:nvPicPr>
          <p:cNvPr id="7" name="Picture 6" descr="Screen Shot 2017-04-09 at 11.47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070" y="419099"/>
            <a:ext cx="5168896" cy="623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1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09 at 11.3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59" y="1065319"/>
            <a:ext cx="6759852" cy="48554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3394" y="109945"/>
            <a:ext cx="9000605" cy="730019"/>
          </a:xfrm>
        </p:spPr>
        <p:txBody>
          <a:bodyPr/>
          <a:lstStyle/>
          <a:p>
            <a:r>
              <a:rPr lang="en-US" sz="3600" dirty="0" smtClean="0"/>
              <a:t>From knowing to guidance – Google Maps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355431"/>
            <a:ext cx="9115834" cy="507831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u"/>
            </a:pPr>
            <a:r>
              <a:rPr lang="en-US" sz="3600" dirty="0" smtClean="0"/>
              <a:t>Get “source” and “destination”</a:t>
            </a:r>
          </a:p>
          <a:p>
            <a:pPr marL="571500" indent="-571500">
              <a:buFont typeface="Wingdings" charset="2"/>
              <a:buChar char="u"/>
            </a:pPr>
            <a:r>
              <a:rPr lang="en-US" sz="3600" dirty="0" smtClean="0"/>
              <a:t>Compute alternate routes</a:t>
            </a:r>
          </a:p>
          <a:p>
            <a:pPr marL="571500" indent="-571500">
              <a:buFont typeface="Wingdings" charset="2"/>
              <a:buChar char="u"/>
            </a:pPr>
            <a:r>
              <a:rPr lang="en-US" sz="3600" dirty="0"/>
              <a:t>	</a:t>
            </a:r>
            <a:r>
              <a:rPr lang="en-US" sz="3600" dirty="0" smtClean="0"/>
              <a:t>Estimate time on each route based on “current state” and “knowledge”</a:t>
            </a:r>
          </a:p>
          <a:p>
            <a:pPr marL="571500" indent="-571500">
              <a:buFont typeface="Wingdings" charset="2"/>
              <a:buChar char="u"/>
            </a:pPr>
            <a:r>
              <a:rPr lang="en-US" sz="3600" dirty="0" smtClean="0"/>
              <a:t>Suggest best route</a:t>
            </a:r>
          </a:p>
          <a:p>
            <a:pPr marL="1028700" lvl="1" indent="-571500">
              <a:buFont typeface="Wingdings" charset="2"/>
              <a:buChar char="u"/>
            </a:pPr>
            <a:r>
              <a:rPr lang="en-US" sz="3600" dirty="0" smtClean="0"/>
              <a:t>Track</a:t>
            </a:r>
          </a:p>
          <a:p>
            <a:pPr marL="1028700" lvl="1" indent="-571500">
              <a:buFont typeface="Wingdings" charset="2"/>
              <a:buChar char="u"/>
            </a:pPr>
            <a:r>
              <a:rPr lang="en-US" sz="3600" dirty="0" smtClean="0"/>
              <a:t>Estimate</a:t>
            </a:r>
          </a:p>
          <a:p>
            <a:pPr marL="1028700" lvl="1" indent="-571500">
              <a:buFont typeface="Wingdings" charset="2"/>
              <a:buChar char="u"/>
            </a:pPr>
            <a:r>
              <a:rPr lang="en-US" sz="3600" dirty="0" smtClean="0"/>
              <a:t>Reroute</a:t>
            </a:r>
          </a:p>
          <a:p>
            <a:pPr marL="571500" indent="-571500">
              <a:buFont typeface="Wingdings" charset="2"/>
              <a:buChar char="u"/>
            </a:pPr>
            <a:r>
              <a:rPr lang="en-US" sz="3600" dirty="0" smtClean="0"/>
              <a:t>Repeat till “destination” reached</a:t>
            </a:r>
          </a:p>
        </p:txBody>
      </p:sp>
    </p:spTree>
    <p:extLst>
      <p:ext uri="{BB962C8B-B14F-4D97-AF65-F5344CB8AC3E}">
        <p14:creationId xmlns:p14="http://schemas.microsoft.com/office/powerpoint/2010/main" val="178580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03" y="1443818"/>
            <a:ext cx="7887923" cy="4599827"/>
          </a:xfrm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/>
              <a:t>Why is a road congested?</a:t>
            </a:r>
          </a:p>
          <a:p>
            <a:pPr lvl="1"/>
            <a:r>
              <a:rPr lang="en-US" sz="3200" dirty="0" smtClean="0"/>
              <a:t>Construction work going on – Continue for days</a:t>
            </a:r>
          </a:p>
          <a:p>
            <a:pPr lvl="1"/>
            <a:r>
              <a:rPr lang="en-US" sz="3200" dirty="0" smtClean="0"/>
              <a:t>Waterlogging – Continue for hours</a:t>
            </a:r>
          </a:p>
          <a:p>
            <a:pPr lvl="1"/>
            <a:r>
              <a:rPr lang="en-US" sz="3200" dirty="0" smtClean="0"/>
              <a:t>Roadblock - Uncertain</a:t>
            </a:r>
          </a:p>
          <a:p>
            <a:pPr lvl="1"/>
            <a:r>
              <a:rPr lang="en-US" sz="3200" dirty="0" smtClean="0"/>
              <a:t>Procession – Short term / Uncertain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69" y="228601"/>
            <a:ext cx="7543800" cy="914400"/>
          </a:xfrm>
        </p:spPr>
        <p:txBody>
          <a:bodyPr/>
          <a:lstStyle/>
          <a:p>
            <a:r>
              <a:rPr lang="en-US" sz="3600" dirty="0" smtClean="0"/>
              <a:t>Prediction needs “Event Knowledge”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212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287726"/>
            <a:ext cx="9143999" cy="1392201"/>
          </a:xfrm>
        </p:spPr>
        <p:txBody>
          <a:bodyPr/>
          <a:lstStyle/>
          <a:p>
            <a:r>
              <a:rPr lang="en-US" dirty="0" smtClean="0"/>
              <a:t>Knowledge incorporation in Prediction Models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49538828"/>
              </p:ext>
            </p:extLst>
          </p:nvPr>
        </p:nvGraphicFramePr>
        <p:xfrm>
          <a:off x="253927" y="2277936"/>
          <a:ext cx="8370265" cy="4339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44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768779" cy="914400"/>
          </a:xfrm>
        </p:spPr>
        <p:txBody>
          <a:bodyPr/>
          <a:lstStyle/>
          <a:p>
            <a:r>
              <a:rPr lang="en-US" dirty="0" smtClean="0"/>
              <a:t>Crowd-sourcing Knowledge</a:t>
            </a:r>
            <a:endParaRPr lang="en-US" dirty="0"/>
          </a:p>
        </p:txBody>
      </p:sp>
      <p:pic>
        <p:nvPicPr>
          <p:cNvPr id="5" name="Picture 4" descr="Screen Shot 2017-04-09 at 12.07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112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4508" y="6207256"/>
            <a:ext cx="4723919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/>
              <a:t>Waze</a:t>
            </a:r>
            <a:r>
              <a:rPr lang="en-US" sz="2400" dirty="0" smtClean="0"/>
              <a:t> App – Restricted Semantics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924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805"/>
            <a:ext cx="9144000" cy="914400"/>
          </a:xfrm>
        </p:spPr>
        <p:txBody>
          <a:bodyPr/>
          <a:lstStyle/>
          <a:p>
            <a:r>
              <a:rPr lang="en-US" sz="4000" dirty="0" smtClean="0"/>
              <a:t>JSON-LD – linked data from Web</a:t>
            </a:r>
            <a:endParaRPr lang="en-US" sz="4000" dirty="0"/>
          </a:p>
        </p:txBody>
      </p:sp>
      <p:pic>
        <p:nvPicPr>
          <p:cNvPr id="3" name="Picture 2" descr="Screen Shot 2017-04-09 at 12.19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85" y="1263588"/>
            <a:ext cx="5896492" cy="52922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880" y="2975229"/>
            <a:ext cx="174122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Linking Events, Places and Times</a:t>
            </a:r>
            <a:endParaRPr lang="en-US" dirty="0"/>
          </a:p>
        </p:txBody>
      </p:sp>
      <p:cxnSp>
        <p:nvCxnSpPr>
          <p:cNvPr id="6" name="Elbow Connector 5"/>
          <p:cNvCxnSpPr>
            <a:endCxn id="4" idx="0"/>
          </p:cNvCxnSpPr>
          <p:nvPr/>
        </p:nvCxnSpPr>
        <p:spPr>
          <a:xfrm rot="10800000" flipV="1">
            <a:off x="1034495" y="2028205"/>
            <a:ext cx="1713693" cy="947024"/>
          </a:xfrm>
          <a:prstGeom prst="bentConnector2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endCxn id="4" idx="2"/>
          </p:cNvCxnSpPr>
          <p:nvPr/>
        </p:nvCxnSpPr>
        <p:spPr>
          <a:xfrm rot="10800000">
            <a:off x="1034495" y="3898560"/>
            <a:ext cx="1713691" cy="465157"/>
          </a:xfrm>
          <a:prstGeom prst="bentConnector2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76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63" y="0"/>
            <a:ext cx="7543800" cy="914400"/>
          </a:xfrm>
        </p:spPr>
        <p:txBody>
          <a:bodyPr/>
          <a:lstStyle/>
          <a:p>
            <a:r>
              <a:rPr lang="en-US" dirty="0" smtClean="0"/>
              <a:t>Social Sensors</a:t>
            </a:r>
            <a:endParaRPr lang="en-US" dirty="0"/>
          </a:p>
        </p:txBody>
      </p:sp>
      <p:pic>
        <p:nvPicPr>
          <p:cNvPr id="4" name="Picture 3" descr="Screen Shot 2017-04-09 at 4.31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7062269" cy="5007791"/>
          </a:xfrm>
          <a:prstGeom prst="rect">
            <a:avLst/>
          </a:prstGeom>
        </p:spPr>
      </p:pic>
      <p:pic>
        <p:nvPicPr>
          <p:cNvPr id="3" name="Picture 2" descr="Screen Shot 2017-04-09 at 4.29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58" y="3562629"/>
            <a:ext cx="6214642" cy="3295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3794" y="129570"/>
            <a:ext cx="4609129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Short Micro-blogging services – Text Updates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err="1" smtClean="0"/>
              <a:t>Geolocation</a:t>
            </a:r>
            <a:r>
              <a:rPr lang="en-US" sz="2400" dirty="0" smtClean="0"/>
              <a:t> Pictures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Video </a:t>
            </a:r>
            <a:r>
              <a:rPr lang="en-US" sz="2400" dirty="0"/>
              <a:t>and </a:t>
            </a:r>
            <a:r>
              <a:rPr lang="en-US" sz="2400" dirty="0" smtClean="0"/>
              <a:t>picture</a:t>
            </a:r>
            <a:endParaRPr lang="en-US" sz="2400" dirty="0"/>
          </a:p>
        </p:txBody>
      </p:sp>
      <p:sp>
        <p:nvSpPr>
          <p:cNvPr id="6" name="Down Arrow 5"/>
          <p:cNvSpPr/>
          <p:nvPr/>
        </p:nvSpPr>
        <p:spPr>
          <a:xfrm>
            <a:off x="7062269" y="1699230"/>
            <a:ext cx="536889" cy="18633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95663" y="2437945"/>
            <a:ext cx="123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Real-Time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025" y="513083"/>
            <a:ext cx="7543800" cy="914400"/>
          </a:xfrm>
        </p:spPr>
        <p:txBody>
          <a:bodyPr/>
          <a:lstStyle/>
          <a:p>
            <a:r>
              <a:rPr lang="en-US" dirty="0" smtClean="0"/>
              <a:t>Crowd-sourcing – free flow of information</a:t>
            </a:r>
            <a:endParaRPr lang="en-US" dirty="0"/>
          </a:p>
        </p:txBody>
      </p:sp>
      <p:pic>
        <p:nvPicPr>
          <p:cNvPr id="6" name="Picture 5" descr="Screen Shot 2017-04-09 at 1.59.2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343"/>
            <a:ext cx="9144000" cy="4812579"/>
          </a:xfrm>
          <a:prstGeom prst="rect">
            <a:avLst/>
          </a:prstGeom>
        </p:spPr>
      </p:pic>
      <p:pic>
        <p:nvPicPr>
          <p:cNvPr id="8" name="Picture 7" descr="Screen Shot 2017-04-09 at 2.34.1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243"/>
            <a:ext cx="9144000" cy="4153912"/>
          </a:xfrm>
          <a:prstGeom prst="rect">
            <a:avLst/>
          </a:prstGeom>
        </p:spPr>
      </p:pic>
      <p:pic>
        <p:nvPicPr>
          <p:cNvPr id="7" name="Picture 6" descr="Screen Shot 2017-04-09 at 2.33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6" y="3525591"/>
            <a:ext cx="3603839" cy="8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80" y="0"/>
            <a:ext cx="7543800" cy="914400"/>
          </a:xfrm>
        </p:spPr>
        <p:txBody>
          <a:bodyPr/>
          <a:lstStyle/>
          <a:p>
            <a:r>
              <a:rPr lang="en-US" dirty="0" smtClean="0"/>
              <a:t>Making sense of content</a:t>
            </a:r>
            <a:endParaRPr lang="en-US" dirty="0"/>
          </a:p>
        </p:txBody>
      </p:sp>
      <p:pic>
        <p:nvPicPr>
          <p:cNvPr id="3" name="Picture 2" descr="Screen Shot 2017-04-09 at 4.27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0" y="4015438"/>
            <a:ext cx="8797474" cy="2697120"/>
          </a:xfrm>
          <a:prstGeom prst="rect">
            <a:avLst/>
          </a:prstGeom>
        </p:spPr>
      </p:pic>
      <p:pic>
        <p:nvPicPr>
          <p:cNvPr id="4" name="Picture 3" descr="Screen Shot 2017-04-09 at 4.35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0" y="1098783"/>
            <a:ext cx="8763000" cy="243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8572" y="3352517"/>
            <a:ext cx="2835482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Processing Pipeline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335506" y="6343226"/>
            <a:ext cx="362584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atural Language 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0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48" y="4876800"/>
            <a:ext cx="8901552" cy="914400"/>
          </a:xfrm>
        </p:spPr>
        <p:txBody>
          <a:bodyPr/>
          <a:lstStyle/>
          <a:p>
            <a:r>
              <a:rPr lang="en-US" sz="3600" dirty="0" smtClean="0"/>
              <a:t>Pipeline for Geo-coded-information search</a:t>
            </a:r>
            <a:endParaRPr lang="en-US" sz="3600" dirty="0"/>
          </a:p>
        </p:txBody>
      </p:sp>
      <p:pic>
        <p:nvPicPr>
          <p:cNvPr id="3" name="Picture 2" descr="Screen Shot 2017-04-09 at 4.40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8" y="430226"/>
            <a:ext cx="8721168" cy="41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08 at 12.15.0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5396" r="6047"/>
          <a:stretch/>
        </p:blipFill>
        <p:spPr>
          <a:xfrm>
            <a:off x="390768" y="410307"/>
            <a:ext cx="8249761" cy="57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055" y="226266"/>
            <a:ext cx="8645868" cy="914400"/>
          </a:xfrm>
        </p:spPr>
        <p:txBody>
          <a:bodyPr/>
          <a:lstStyle/>
          <a:p>
            <a:r>
              <a:rPr lang="en-US" dirty="0" smtClean="0"/>
              <a:t>Social Sensing for Disasters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7055" y="1576926"/>
            <a:ext cx="8275949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Twitter acts as great social sensor for disasters</a:t>
            </a:r>
          </a:p>
          <a:p>
            <a:endParaRPr lang="en-US" sz="2800" dirty="0"/>
          </a:p>
          <a:p>
            <a:r>
              <a:rPr lang="en-US" sz="2800" dirty="0" smtClean="0"/>
              <a:t>Real-time mapping of events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7055" y="3503265"/>
            <a:ext cx="8461503" cy="2246769"/>
            <a:chOff x="347055" y="3503265"/>
            <a:chExt cx="8461503" cy="2246769"/>
          </a:xfrm>
        </p:grpSpPr>
        <p:sp>
          <p:nvSpPr>
            <p:cNvPr id="4" name="TextBox 3"/>
            <p:cNvSpPr txBox="1"/>
            <p:nvPr/>
          </p:nvSpPr>
          <p:spPr>
            <a:xfrm>
              <a:off x="347055" y="3503265"/>
              <a:ext cx="4383794" cy="13849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/>
                <a:t>”Earthquake!” </a:t>
              </a:r>
            </a:p>
            <a:p>
              <a:r>
                <a:rPr lang="en-US" sz="2800" dirty="0" smtClean="0"/>
                <a:t>”</a:t>
              </a:r>
              <a:r>
                <a:rPr lang="en-US" sz="2800" dirty="0"/>
                <a:t>Now it is </a:t>
              </a:r>
              <a:r>
                <a:rPr lang="en-US" sz="2800" dirty="0" smtClean="0"/>
                <a:t>shaking! #Earthquake”</a:t>
              </a:r>
              <a:endParaRPr lang="en-US" sz="2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59799" y="3503265"/>
              <a:ext cx="3748759" cy="224676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/>
                <a:t>I am attending an Earthquake</a:t>
              </a:r>
            </a:p>
            <a:p>
              <a:r>
                <a:rPr lang="en-US" sz="2800" dirty="0"/>
                <a:t>Conference</a:t>
              </a:r>
              <a:r>
                <a:rPr lang="en-US" sz="2800" dirty="0" smtClean="0"/>
                <a:t>”</a:t>
              </a:r>
              <a:endParaRPr lang="en-US" sz="2800" dirty="0"/>
            </a:p>
            <a:p>
              <a:r>
                <a:rPr lang="en-US" sz="2800" dirty="0" smtClean="0"/>
                <a:t>”</a:t>
              </a:r>
              <a:r>
                <a:rPr lang="en-US" sz="2800" dirty="0"/>
                <a:t>Someone is shaking hands with my boss”.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77754" y="3503265"/>
              <a:ext cx="553095" cy="76944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51848" y="3658098"/>
              <a:ext cx="471156" cy="64633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✖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311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2610" y="1536520"/>
            <a:ext cx="7983780" cy="3933661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An event is an </a:t>
            </a:r>
            <a:r>
              <a:rPr lang="en-US" sz="3200" dirty="0" smtClean="0"/>
              <a:t>arbitrary classification </a:t>
            </a:r>
            <a:r>
              <a:rPr lang="en-US" sz="3200" dirty="0"/>
              <a:t>of a space/time </a:t>
            </a:r>
            <a:r>
              <a:rPr lang="en-US" sz="3200" dirty="0" smtClean="0"/>
              <a:t>region</a:t>
            </a:r>
          </a:p>
          <a:p>
            <a:r>
              <a:rPr lang="en-US" sz="3200" dirty="0" smtClean="0"/>
              <a:t>An </a:t>
            </a:r>
            <a:r>
              <a:rPr lang="en-US" sz="3200" dirty="0"/>
              <a:t>event </a:t>
            </a:r>
            <a:r>
              <a:rPr lang="en-US" sz="3200" dirty="0" smtClean="0"/>
              <a:t>has</a:t>
            </a:r>
          </a:p>
          <a:p>
            <a:pPr lvl="1"/>
            <a:r>
              <a:rPr lang="en-US" sz="3200" dirty="0" smtClean="0"/>
              <a:t>participating agents</a:t>
            </a:r>
          </a:p>
          <a:p>
            <a:pPr lvl="1"/>
            <a:r>
              <a:rPr lang="en-US" sz="3200" dirty="0" smtClean="0"/>
              <a:t>Passive factors</a:t>
            </a:r>
          </a:p>
          <a:p>
            <a:pPr lvl="1"/>
            <a:r>
              <a:rPr lang="en-US" sz="3200" dirty="0" smtClean="0"/>
              <a:t>Products</a:t>
            </a:r>
          </a:p>
          <a:p>
            <a:pPr lvl="1"/>
            <a:r>
              <a:rPr lang="en-US" sz="3200" dirty="0"/>
              <a:t>L</a:t>
            </a:r>
            <a:r>
              <a:rPr lang="en-US" sz="3200" dirty="0" smtClean="0"/>
              <a:t>ocation </a:t>
            </a:r>
            <a:r>
              <a:rPr lang="en-US" sz="3200" dirty="0"/>
              <a:t>in space/</a:t>
            </a:r>
            <a:r>
              <a:rPr lang="en-US" sz="3200" dirty="0" smtClean="0"/>
              <a:t>time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7540" y="228601"/>
            <a:ext cx="8522958" cy="914400"/>
          </a:xfrm>
        </p:spPr>
        <p:txBody>
          <a:bodyPr/>
          <a:lstStyle/>
          <a:p>
            <a:r>
              <a:rPr lang="en-US" sz="4000" dirty="0" smtClean="0"/>
              <a:t>Event Detection and Classification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846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Title 5"/>
          <p:cNvSpPr>
            <a:spLocks noGrp="1"/>
          </p:cNvSpPr>
          <p:nvPr>
            <p:ph type="title" orient="vert"/>
          </p:nvPr>
        </p:nvSpPr>
        <p:spPr>
          <a:xfrm>
            <a:off x="220385" y="609601"/>
            <a:ext cx="1635896" cy="5181600"/>
          </a:xfrm>
        </p:spPr>
        <p:txBody>
          <a:bodyPr/>
          <a:lstStyle/>
          <a:p>
            <a:r>
              <a:rPr lang="en-US" dirty="0" smtClean="0"/>
              <a:t>Probabilistic Classification</a:t>
            </a:r>
            <a:endParaRPr lang="en-US" dirty="0"/>
          </a:p>
        </p:txBody>
      </p:sp>
      <p:sp>
        <p:nvSpPr>
          <p:cNvPr id="7" name="Vertical Text Placeholder 6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7-04-09 at 10.31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96" y="228600"/>
            <a:ext cx="6578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2153" y="50800"/>
            <a:ext cx="7543800" cy="914400"/>
          </a:xfrm>
        </p:spPr>
        <p:txBody>
          <a:bodyPr/>
          <a:lstStyle/>
          <a:p>
            <a:r>
              <a:rPr lang="en-US" dirty="0" smtClean="0"/>
              <a:t>Classifying Tweets - SVM</a:t>
            </a:r>
            <a:endParaRPr lang="en-US" dirty="0"/>
          </a:p>
        </p:txBody>
      </p:sp>
      <p:pic>
        <p:nvPicPr>
          <p:cNvPr id="5" name="Picture 4" descr="Screen Shot 2017-04-09 at 11.2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33" y="1117601"/>
            <a:ext cx="5753560" cy="2555630"/>
          </a:xfrm>
          <a:prstGeom prst="rect">
            <a:avLst/>
          </a:prstGeom>
        </p:spPr>
      </p:pic>
      <p:pic>
        <p:nvPicPr>
          <p:cNvPr id="7" name="Picture 6" descr="Screen Shot 2017-04-09 at 11.27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84" y="3866949"/>
            <a:ext cx="5900615" cy="27976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235459"/>
            <a:ext cx="3048000" cy="52629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Statistical features - number </a:t>
            </a:r>
            <a:r>
              <a:rPr lang="en-US" sz="2400" dirty="0"/>
              <a:t>of </a:t>
            </a:r>
            <a:r>
              <a:rPr lang="en-US" sz="2400" dirty="0" smtClean="0"/>
              <a:t>words in </a:t>
            </a:r>
            <a:r>
              <a:rPr lang="en-US" sz="2400" dirty="0"/>
              <a:t>a tweet </a:t>
            </a:r>
            <a:r>
              <a:rPr lang="en-US" sz="2400" dirty="0" smtClean="0"/>
              <a:t>message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Position </a:t>
            </a:r>
            <a:r>
              <a:rPr lang="en-US" sz="2400" dirty="0"/>
              <a:t>of the query word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within a </a:t>
            </a:r>
            <a:r>
              <a:rPr lang="en-US" sz="2400" dirty="0" smtClean="0"/>
              <a:t>tweet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Keywords </a:t>
            </a:r>
            <a:r>
              <a:rPr lang="en-US" sz="2400" dirty="0"/>
              <a:t>in a </a:t>
            </a:r>
            <a:r>
              <a:rPr lang="en-US" sz="2400" dirty="0" smtClean="0"/>
              <a:t>tweet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Word </a:t>
            </a:r>
            <a:r>
              <a:rPr lang="en-US" sz="2400" dirty="0"/>
              <a:t>context </a:t>
            </a:r>
            <a:r>
              <a:rPr lang="en-US" sz="2400" dirty="0" smtClean="0"/>
              <a:t>features-  </a:t>
            </a:r>
            <a:r>
              <a:rPr lang="en-US" sz="2400" dirty="0"/>
              <a:t>the words before </a:t>
            </a:r>
            <a:r>
              <a:rPr lang="en-US" sz="2400" dirty="0" smtClean="0"/>
              <a:t>and after </a:t>
            </a:r>
            <a:r>
              <a:rPr lang="en-US" sz="2400" dirty="0"/>
              <a:t>the query </a:t>
            </a:r>
            <a:r>
              <a:rPr lang="en-US" sz="2400" dirty="0" smtClean="0"/>
              <a:t>word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70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54"/>
            <a:ext cx="9143999" cy="914400"/>
          </a:xfrm>
        </p:spPr>
        <p:txBody>
          <a:bodyPr/>
          <a:lstStyle/>
          <a:p>
            <a:r>
              <a:rPr lang="en-US" sz="4000" dirty="0" smtClean="0"/>
              <a:t>Time estimation from Positive Samples</a:t>
            </a:r>
            <a:endParaRPr lang="en-US" sz="4000" dirty="0"/>
          </a:p>
        </p:txBody>
      </p:sp>
      <p:pic>
        <p:nvPicPr>
          <p:cNvPr id="3" name="Picture 2" descr="Screen Shot 2017-04-09 at 11.48.2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8"/>
          <a:stretch/>
        </p:blipFill>
        <p:spPr>
          <a:xfrm>
            <a:off x="3262923" y="1756019"/>
            <a:ext cx="4424789" cy="747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82346"/>
            <a:ext cx="3262923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Probability density function of an Earthquake event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2989384"/>
            <a:ext cx="9143999" cy="35394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/>
              <a:t>For tweets - infer </a:t>
            </a:r>
            <a:r>
              <a:rPr lang="en-US" sz="2800" dirty="0"/>
              <a:t>that if a user detects an</a:t>
            </a:r>
          </a:p>
          <a:p>
            <a:r>
              <a:rPr lang="en-US" sz="2800" dirty="0"/>
              <a:t>event at time 0, </a:t>
            </a:r>
            <a:r>
              <a:rPr lang="en-US" sz="2800" dirty="0" smtClean="0"/>
              <a:t> </a:t>
            </a:r>
            <a:r>
              <a:rPr lang="en-US" sz="2800" dirty="0"/>
              <a:t>the probability of </a:t>
            </a:r>
            <a:r>
              <a:rPr lang="en-US" sz="2800" dirty="0" smtClean="0"/>
              <a:t>tweeting about it from </a:t>
            </a:r>
            <a:r>
              <a:rPr lang="en-US" sz="2800" dirty="0"/>
              <a:t>t to </a:t>
            </a:r>
            <a:r>
              <a:rPr lang="en-US" sz="2800" dirty="0" err="1"/>
              <a:t>Δt</a:t>
            </a:r>
            <a:r>
              <a:rPr lang="en-US" sz="2800" dirty="0"/>
              <a:t> is fixed as </a:t>
            </a:r>
            <a:r>
              <a:rPr lang="en-US" sz="2800" dirty="0" err="1" smtClean="0"/>
              <a:t>λ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Then</a:t>
            </a:r>
            <a:r>
              <a:rPr lang="en-US" sz="2800" dirty="0"/>
              <a:t>, the time to </a:t>
            </a:r>
            <a:r>
              <a:rPr lang="en-US" sz="2800" dirty="0" smtClean="0"/>
              <a:t>make a </a:t>
            </a:r>
            <a:r>
              <a:rPr lang="en-US" sz="2800" dirty="0"/>
              <a:t>tweet can be considered as an exponential </a:t>
            </a:r>
            <a:r>
              <a:rPr lang="en-US" sz="2800" dirty="0" smtClean="0"/>
              <a:t>distribution</a:t>
            </a:r>
          </a:p>
          <a:p>
            <a:endParaRPr lang="en-US" sz="2800" dirty="0"/>
          </a:p>
          <a:p>
            <a:r>
              <a:rPr lang="en-US" sz="2800" dirty="0" smtClean="0"/>
              <a:t>P</a:t>
            </a:r>
            <a:r>
              <a:rPr lang="en-US" sz="1400" dirty="0" smtClean="0"/>
              <a:t>f  </a:t>
            </a:r>
            <a:r>
              <a:rPr lang="en-US" sz="2400" dirty="0" smtClean="0"/>
              <a:t>= 0.35 – probability of misclassification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737231" y="1795096"/>
            <a:ext cx="1406769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Λ</a:t>
            </a:r>
            <a:r>
              <a:rPr lang="en-US" sz="2400" dirty="0" smtClean="0">
                <a:solidFill>
                  <a:srgbClr val="FF0000"/>
                </a:solidFill>
              </a:rPr>
              <a:t> = 0.34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1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241300"/>
            <a:ext cx="7543800" cy="914400"/>
          </a:xfrm>
        </p:spPr>
        <p:txBody>
          <a:bodyPr/>
          <a:lstStyle/>
          <a:p>
            <a:r>
              <a:rPr lang="en-US" dirty="0" smtClean="0"/>
              <a:t>Estimating time of event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2875" y="1225688"/>
            <a:ext cx="88423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Probability </a:t>
            </a:r>
            <a:r>
              <a:rPr lang="en-US" sz="2400" dirty="0"/>
              <a:t>of event </a:t>
            </a:r>
            <a:r>
              <a:rPr lang="en-US" sz="2400" dirty="0" smtClean="0"/>
              <a:t>occurrence can </a:t>
            </a:r>
            <a:r>
              <a:rPr lang="en-US" sz="2400" dirty="0"/>
              <a:t>be estimated as </a:t>
            </a:r>
            <a:r>
              <a:rPr lang="en-US" sz="2400" dirty="0" smtClean="0"/>
              <a:t>(1 </a:t>
            </a:r>
            <a:r>
              <a:rPr lang="en-US" sz="2400" dirty="0"/>
              <a:t>− </a:t>
            </a:r>
            <a:r>
              <a:rPr lang="en-US" sz="2400" dirty="0" err="1" smtClean="0"/>
              <a:t>p</a:t>
            </a:r>
            <a:r>
              <a:rPr lang="en-US" sz="1600" dirty="0" err="1" smtClean="0"/>
              <a:t>f</a:t>
            </a:r>
            <a:r>
              <a:rPr lang="en-US" sz="2400" baseline="30000" dirty="0" err="1" smtClean="0"/>
              <a:t>n</a:t>
            </a:r>
            <a:r>
              <a:rPr lang="en-US" sz="2400" dirty="0" smtClean="0"/>
              <a:t>) 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Given </a:t>
            </a:r>
            <a:r>
              <a:rPr lang="en-US" sz="2400" dirty="0"/>
              <a:t>n</a:t>
            </a:r>
            <a:r>
              <a:rPr lang="en-US" sz="2400" baseline="-25000" dirty="0"/>
              <a:t>0</a:t>
            </a:r>
            <a:r>
              <a:rPr lang="en-US" sz="2400" dirty="0"/>
              <a:t> sensors at time </a:t>
            </a:r>
            <a:r>
              <a:rPr lang="en-US" sz="2400" dirty="0" smtClean="0"/>
              <a:t>0 and </a:t>
            </a:r>
            <a:r>
              <a:rPr lang="en-US" sz="2400" dirty="0"/>
              <a:t>n</a:t>
            </a:r>
            <a:r>
              <a:rPr lang="en-US" sz="2400" baseline="-25000" dirty="0"/>
              <a:t>0</a:t>
            </a:r>
            <a:r>
              <a:rPr lang="en-US" sz="2400" dirty="0"/>
              <a:t>e</a:t>
            </a:r>
            <a:r>
              <a:rPr lang="en-US" sz="2400" baseline="30000" dirty="0"/>
              <a:t>−λt</a:t>
            </a:r>
            <a:r>
              <a:rPr lang="en-US" sz="2400" dirty="0"/>
              <a:t> sensors at time </a:t>
            </a:r>
            <a:r>
              <a:rPr lang="en-US" sz="2400" dirty="0" smtClean="0"/>
              <a:t>t - . </a:t>
            </a:r>
            <a:r>
              <a:rPr lang="en-US" sz="2400" dirty="0"/>
              <a:t>Therefore, the number of</a:t>
            </a:r>
          </a:p>
          <a:p>
            <a:r>
              <a:rPr lang="en-US" sz="2400" dirty="0"/>
              <a:t>sensors we expect at time t is n</a:t>
            </a:r>
            <a:r>
              <a:rPr lang="en-US" sz="2400" baseline="-25000" dirty="0"/>
              <a:t>0</a:t>
            </a:r>
            <a:r>
              <a:rPr lang="en-US" sz="2400" dirty="0"/>
              <a:t>(1 − e−</a:t>
            </a:r>
            <a:r>
              <a:rPr lang="en-US" sz="2400" dirty="0" err="1"/>
              <a:t>λ</a:t>
            </a:r>
            <a:r>
              <a:rPr lang="en-US" sz="2400" dirty="0"/>
              <a:t>(t+1))/(1 − e−</a:t>
            </a:r>
            <a:r>
              <a:rPr lang="en-US" sz="2400" dirty="0" err="1"/>
              <a:t>λ</a:t>
            </a:r>
            <a:r>
              <a:rPr lang="en-US" sz="2400" dirty="0"/>
              <a:t>).</a:t>
            </a:r>
          </a:p>
          <a:p>
            <a:endParaRPr lang="en-US" sz="2400" dirty="0" smtClean="0"/>
          </a:p>
          <a:p>
            <a:r>
              <a:rPr lang="en-US" sz="2400" dirty="0" smtClean="0"/>
              <a:t>Consequently</a:t>
            </a:r>
            <a:r>
              <a:rPr lang="en-US" sz="2400" dirty="0"/>
              <a:t>, the probability of an event occurrence at </a:t>
            </a:r>
            <a:r>
              <a:rPr lang="en-US" sz="2400" dirty="0" smtClean="0"/>
              <a:t>time t</a:t>
            </a:r>
            <a:endParaRPr lang="en-US" sz="2400" dirty="0"/>
          </a:p>
          <a:p>
            <a:pPr algn="ctr"/>
            <a:r>
              <a:rPr lang="en-US" sz="3600" dirty="0" err="1"/>
              <a:t>p</a:t>
            </a:r>
            <a:r>
              <a:rPr lang="en-US" sz="3600" baseline="-25000" dirty="0" err="1"/>
              <a:t>occur</a:t>
            </a:r>
            <a:r>
              <a:rPr lang="en-US" sz="3600" dirty="0"/>
              <a:t>(t)=1 − </a:t>
            </a:r>
            <a:r>
              <a:rPr lang="en-US" sz="3600" dirty="0" smtClean="0"/>
              <a:t>p</a:t>
            </a:r>
            <a:r>
              <a:rPr lang="en-US" sz="3600" baseline="-25000" dirty="0" smtClean="0"/>
              <a:t>f</a:t>
            </a:r>
            <a:r>
              <a:rPr lang="en-US" sz="3600" baseline="30000" dirty="0" smtClean="0"/>
              <a:t>n</a:t>
            </a:r>
            <a:r>
              <a:rPr lang="en-US" sz="3600" baseline="-25000" dirty="0" smtClean="0"/>
              <a:t>0</a:t>
            </a:r>
            <a:r>
              <a:rPr lang="en-US" sz="3600" baseline="30000" dirty="0"/>
              <a:t>(1−e−λ(t+1))/(1−e−λ)</a:t>
            </a:r>
          </a:p>
          <a:p>
            <a:endParaRPr lang="en-US" sz="2400" dirty="0" smtClean="0"/>
          </a:p>
          <a:p>
            <a:r>
              <a:rPr lang="en-US" sz="2400" dirty="0" smtClean="0"/>
              <a:t>If n</a:t>
            </a:r>
            <a:r>
              <a:rPr lang="en-US" sz="2400" baseline="-25000" dirty="0" smtClean="0"/>
              <a:t>0 </a:t>
            </a:r>
            <a:r>
              <a:rPr lang="en-US" sz="2400" dirty="0" smtClean="0"/>
              <a:t>tweets are received then </a:t>
            </a:r>
            <a:r>
              <a:rPr lang="en-US" sz="2400" dirty="0"/>
              <a:t>an alarm with a </a:t>
            </a:r>
            <a:r>
              <a:rPr lang="en-US" sz="2400" dirty="0" smtClean="0"/>
              <a:t>false positive</a:t>
            </a:r>
            <a:endParaRPr lang="en-US" sz="2400" dirty="0"/>
          </a:p>
          <a:p>
            <a:r>
              <a:rPr lang="en-US" sz="2400" dirty="0"/>
              <a:t>ratio less than 1</a:t>
            </a:r>
            <a:r>
              <a:rPr lang="en-US" sz="2400" dirty="0" smtClean="0"/>
              <a:t>% can be made after time </a:t>
            </a:r>
          </a:p>
          <a:p>
            <a:pPr algn="ctr"/>
            <a:r>
              <a:rPr lang="en-US" sz="2400" dirty="0" err="1" smtClean="0"/>
              <a:t>t</a:t>
            </a:r>
            <a:r>
              <a:rPr lang="en-US" sz="2400" baseline="-25000" dirty="0" err="1" smtClean="0"/>
              <a:t>wait</a:t>
            </a:r>
            <a:r>
              <a:rPr lang="en-US" sz="2400" dirty="0" smtClean="0"/>
              <a:t> </a:t>
            </a:r>
            <a:r>
              <a:rPr lang="en-US" sz="2400" dirty="0"/>
              <a:t>= (1 − (0.1264/n</a:t>
            </a:r>
            <a:r>
              <a:rPr lang="en-US" sz="2400" baseline="-25000" dirty="0"/>
              <a:t>0</a:t>
            </a:r>
            <a:r>
              <a:rPr lang="en-US" sz="2400" dirty="0"/>
              <a:t>))/0.7117 − 1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073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6" y="412750"/>
            <a:ext cx="8747124" cy="914400"/>
          </a:xfrm>
        </p:spPr>
        <p:txBody>
          <a:bodyPr/>
          <a:lstStyle/>
          <a:p>
            <a:r>
              <a:rPr lang="en-US" sz="4000" dirty="0"/>
              <a:t>Estimating Event-location from tweet location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376" y="1635123"/>
            <a:ext cx="8620124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800" dirty="0" smtClean="0"/>
              <a:t>Uses </a:t>
            </a:r>
            <a:r>
              <a:rPr lang="en-US" sz="2800" dirty="0" err="1" smtClean="0"/>
              <a:t>Kalman</a:t>
            </a:r>
            <a:r>
              <a:rPr lang="en-US" sz="2800" dirty="0" smtClean="0"/>
              <a:t> filtering - Linear </a:t>
            </a:r>
            <a:r>
              <a:rPr lang="en-US" sz="2800" dirty="0"/>
              <a:t>quadratic </a:t>
            </a:r>
            <a:r>
              <a:rPr lang="en-US" sz="2800" dirty="0" smtClean="0"/>
              <a:t>estimation (</a:t>
            </a:r>
            <a:r>
              <a:rPr lang="en-US" sz="2800" dirty="0"/>
              <a:t>LQE</a:t>
            </a:r>
            <a:r>
              <a:rPr lang="en-US" sz="2800" dirty="0" smtClean="0"/>
              <a:t>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800" dirty="0" smtClean="0"/>
              <a:t>Uses a </a:t>
            </a:r>
            <a:r>
              <a:rPr lang="en-US" sz="2800" dirty="0"/>
              <a:t>series of measurements observed over time, containing statistical noise and other </a:t>
            </a:r>
            <a:r>
              <a:rPr lang="en-US" sz="2800" dirty="0" smtClean="0"/>
              <a:t>inaccuracies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800" dirty="0" smtClean="0"/>
              <a:t>Produces </a:t>
            </a:r>
            <a:r>
              <a:rPr lang="en-US" sz="2800" dirty="0"/>
              <a:t>estimates of unknown variables </a:t>
            </a:r>
            <a:r>
              <a:rPr lang="en-US" sz="2800" dirty="0" smtClean="0"/>
              <a:t>- tends </a:t>
            </a:r>
            <a:r>
              <a:rPr lang="en-US" sz="2800" dirty="0"/>
              <a:t>to be more accurate than those based on a single measurement </a:t>
            </a:r>
            <a:r>
              <a:rPr lang="en-US" sz="2800" dirty="0" smtClean="0"/>
              <a:t>alone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800" dirty="0" smtClean="0"/>
              <a:t>Uses Bayesian </a:t>
            </a:r>
            <a:r>
              <a:rPr lang="en-US" sz="2800" dirty="0"/>
              <a:t>inference and estimating a joint probability distribution over the variables for each timeframe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86752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" y="415925"/>
            <a:ext cx="8763000" cy="914400"/>
          </a:xfrm>
        </p:spPr>
        <p:txBody>
          <a:bodyPr/>
          <a:lstStyle/>
          <a:p>
            <a:r>
              <a:rPr lang="en-US" sz="4000" dirty="0" smtClean="0"/>
              <a:t>Estimating Event-location from tweet location</a:t>
            </a:r>
            <a:endParaRPr lang="en-US" sz="4000" dirty="0"/>
          </a:p>
        </p:txBody>
      </p:sp>
      <p:pic>
        <p:nvPicPr>
          <p:cNvPr id="4" name="Picture 3" descr="Screen Shot 2017-04-10 at 7.40.31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1950"/>
            <a:ext cx="9144000" cy="4614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34125" y="2616199"/>
            <a:ext cx="2428875" cy="10156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Estimates location from multiple observations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429539" y="4996418"/>
            <a:ext cx="1809172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Actual Location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0125" y="4111625"/>
            <a:ext cx="176386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Updates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648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90" y="82550"/>
            <a:ext cx="7543800" cy="914400"/>
          </a:xfrm>
        </p:spPr>
        <p:txBody>
          <a:bodyPr/>
          <a:lstStyle/>
          <a:p>
            <a:r>
              <a:rPr lang="en-US" dirty="0" smtClean="0"/>
              <a:t>Algorithm </a:t>
            </a:r>
            <a:endParaRPr lang="en-US" dirty="0"/>
          </a:p>
        </p:txBody>
      </p:sp>
      <p:pic>
        <p:nvPicPr>
          <p:cNvPr id="4" name="Picture 3" descr="Screen Shot 2017-04-10 at 8.10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219199"/>
            <a:ext cx="7810500" cy="538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82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" y="257175"/>
            <a:ext cx="8699500" cy="914400"/>
          </a:xfrm>
        </p:spPr>
        <p:txBody>
          <a:bodyPr/>
          <a:lstStyle/>
          <a:p>
            <a:r>
              <a:rPr lang="en-US" sz="3600" dirty="0" smtClean="0"/>
              <a:t>Experiment – earthquake location estimation based on tweets</a:t>
            </a:r>
            <a:endParaRPr lang="en-US" sz="3600" dirty="0"/>
          </a:p>
        </p:txBody>
      </p:sp>
      <p:pic>
        <p:nvPicPr>
          <p:cNvPr id="3" name="Picture 2" descr="Screen Shot 2017-04-10 at 8.12.0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2927" r="3125" b="2752"/>
          <a:stretch/>
        </p:blipFill>
        <p:spPr>
          <a:xfrm>
            <a:off x="1476376" y="1291261"/>
            <a:ext cx="5969000" cy="531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98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8265" y="1703756"/>
            <a:ext cx="8182709" cy="425743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3200" dirty="0" smtClean="0">
                <a:effectLst/>
              </a:rPr>
              <a:t>Networks </a:t>
            </a:r>
            <a:r>
              <a:rPr lang="en-US" sz="3200" dirty="0">
                <a:effectLst/>
              </a:rPr>
              <a:t>and organizational </a:t>
            </a:r>
            <a:r>
              <a:rPr lang="en-US" sz="3200" dirty="0" smtClean="0">
                <a:effectLst/>
              </a:rPr>
              <a:t>intelligence</a:t>
            </a:r>
            <a:endParaRPr lang="en-US" sz="3200" dirty="0">
              <a:effectLst/>
            </a:endParaRPr>
          </a:p>
          <a:p>
            <a:pPr>
              <a:buFont typeface="Wingdings" charset="2"/>
              <a:buChar char="Ø"/>
            </a:pPr>
            <a:r>
              <a:rPr lang="en-US" sz="3200" dirty="0" smtClean="0">
                <a:effectLst/>
              </a:rPr>
              <a:t>Simultaneous </a:t>
            </a:r>
            <a:r>
              <a:rPr lang="en-US" sz="3200" dirty="0">
                <a:effectLst/>
              </a:rPr>
              <a:t>decision </a:t>
            </a:r>
            <a:r>
              <a:rPr lang="en-US" sz="3200" dirty="0" smtClean="0">
                <a:effectLst/>
              </a:rPr>
              <a:t>making</a:t>
            </a:r>
            <a:endParaRPr lang="en-US" sz="3200" dirty="0">
              <a:effectLst/>
            </a:endParaRPr>
          </a:p>
          <a:p>
            <a:pPr>
              <a:buFont typeface="Wingdings" charset="2"/>
              <a:buChar char="Ø"/>
            </a:pPr>
            <a:r>
              <a:rPr lang="en-US" sz="3200" dirty="0" smtClean="0">
                <a:effectLst/>
              </a:rPr>
              <a:t>Multimodal consultation</a:t>
            </a:r>
          </a:p>
          <a:p>
            <a:pPr>
              <a:buFont typeface="Wingdings" charset="2"/>
              <a:buChar char="Ø"/>
            </a:pPr>
            <a:r>
              <a:rPr lang="en-US" sz="3200" dirty="0" smtClean="0">
                <a:effectLst/>
              </a:rPr>
              <a:t>Self</a:t>
            </a:r>
            <a:r>
              <a:rPr lang="en-US" sz="3200" dirty="0">
                <a:effectLst/>
              </a:rPr>
              <a:t>-adaptive construction and reconstruction of organizational </a:t>
            </a:r>
            <a:r>
              <a:rPr lang="en-US" sz="3200" dirty="0" smtClean="0">
                <a:effectLst/>
              </a:rPr>
              <a:t>structure</a:t>
            </a:r>
            <a:endParaRPr lang="en-US" sz="32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9291" y="588109"/>
            <a:ext cx="8581683" cy="914400"/>
          </a:xfrm>
        </p:spPr>
        <p:txBody>
          <a:bodyPr/>
          <a:lstStyle/>
          <a:p>
            <a:r>
              <a:rPr lang="en-US" dirty="0" smtClean="0"/>
              <a:t>Coordination between Physical and Humans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4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614" y="19050"/>
            <a:ext cx="8319135" cy="774700"/>
          </a:xfrm>
        </p:spPr>
        <p:txBody>
          <a:bodyPr/>
          <a:lstStyle/>
          <a:p>
            <a:r>
              <a:rPr lang="en-US" dirty="0" smtClean="0"/>
              <a:t>Typhoon trajectory detection</a:t>
            </a:r>
            <a:endParaRPr lang="en-US" dirty="0"/>
          </a:p>
        </p:txBody>
      </p:sp>
      <p:pic>
        <p:nvPicPr>
          <p:cNvPr id="3" name="Picture 2" descr="Screen Shot 2017-04-10 at 8.14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03902"/>
            <a:ext cx="5778500" cy="57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15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90" y="400050"/>
            <a:ext cx="7543800" cy="914400"/>
          </a:xfrm>
        </p:spPr>
        <p:txBody>
          <a:bodyPr/>
          <a:lstStyle/>
          <a:p>
            <a:r>
              <a:rPr lang="en-US" sz="4000" dirty="0" smtClean="0"/>
              <a:t>Earthquake prediction and Early warning system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64490" y="4111625"/>
            <a:ext cx="846201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Sakaki</a:t>
            </a:r>
            <a:r>
              <a:rPr lang="en-US" dirty="0"/>
              <a:t>, Takeshi, Makoto Okazaki, and Yutaka Matsuo. </a:t>
            </a:r>
            <a:endParaRPr lang="en-US" dirty="0" smtClean="0"/>
          </a:p>
          <a:p>
            <a:r>
              <a:rPr lang="en-US" dirty="0" smtClean="0"/>
              <a:t>"</a:t>
            </a:r>
            <a:r>
              <a:rPr lang="en-US" dirty="0"/>
              <a:t>Earthquake shakes Twitter users: real-time event detection by social sensors." Proceedings of the 19th international conference on World wide web. ACM, 2010.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0749" y="2127249"/>
            <a:ext cx="6635751" cy="1200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Generates prediction-based alerts in 20s</a:t>
            </a:r>
          </a:p>
          <a:p>
            <a:endParaRPr lang="en-US" sz="2400" dirty="0"/>
          </a:p>
          <a:p>
            <a:r>
              <a:rPr lang="en-US" sz="2400" dirty="0" smtClean="0"/>
              <a:t>Earthquake detection systems – 5 to 6 minutes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9254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5300" y="1849913"/>
            <a:ext cx="8280400" cy="34925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400" dirty="0" err="1" smtClean="0">
                <a:latin typeface="Times New Roman"/>
                <a:cs typeface="Times New Roman"/>
              </a:rPr>
              <a:t>Hai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Zhuge</a:t>
            </a:r>
            <a:r>
              <a:rPr lang="en-US" sz="2400" dirty="0" smtClean="0">
                <a:latin typeface="Times New Roman"/>
                <a:cs typeface="Times New Roman"/>
              </a:rPr>
              <a:t>, “Interactive semantics”, Artificial Intelligence, 174, 2010, </a:t>
            </a:r>
            <a:r>
              <a:rPr lang="en-US" sz="2400" dirty="0" err="1" smtClean="0">
                <a:latin typeface="Times New Roman"/>
                <a:cs typeface="Times New Roman"/>
              </a:rPr>
              <a:t>pp</a:t>
            </a:r>
            <a:r>
              <a:rPr lang="en-US" sz="2400" dirty="0" smtClean="0">
                <a:latin typeface="Times New Roman"/>
                <a:cs typeface="Times New Roman"/>
              </a:rPr>
              <a:t> 170 -204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en-US" sz="2400" dirty="0" err="1" smtClean="0">
                <a:latin typeface="Times New Roman"/>
                <a:cs typeface="Times New Roman"/>
              </a:rPr>
              <a:t>Hai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Zhuge</a:t>
            </a:r>
            <a:r>
              <a:rPr lang="en-US" sz="2400" dirty="0" smtClean="0">
                <a:latin typeface="Times New Roman"/>
                <a:cs typeface="Times New Roman"/>
              </a:rPr>
              <a:t>, Semantic </a:t>
            </a:r>
            <a:r>
              <a:rPr lang="en-US" sz="2400" dirty="0">
                <a:latin typeface="Times New Roman"/>
                <a:cs typeface="Times New Roman"/>
              </a:rPr>
              <a:t>linking through spaces for cyber-physical-socio intelligence: A methodology</a:t>
            </a:r>
            <a:r>
              <a:rPr lang="en-US" sz="2400" dirty="0" smtClean="0">
                <a:latin typeface="Times New Roman"/>
                <a:cs typeface="Times New Roman"/>
              </a:rPr>
              <a:t>, Artificial Intelligence, 175,  988-1019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en-US" sz="2400" dirty="0"/>
              <a:t>Liu, </a:t>
            </a:r>
            <a:r>
              <a:rPr lang="en-US" sz="2400" dirty="0" err="1"/>
              <a:t>Zhong</a:t>
            </a:r>
            <a:r>
              <a:rPr lang="en-US" sz="2400" dirty="0"/>
              <a:t>, et al. "Cyber-physical-social systems for command and control." IEEE Intelligent Systems 26.4 (2011): 92-96.</a:t>
            </a:r>
          </a:p>
          <a:p>
            <a:pPr marL="18288" indent="0">
              <a:lnSpc>
                <a:spcPct val="80000"/>
              </a:lnSpc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en-US" sz="2400" dirty="0" err="1">
                <a:latin typeface="Times New Roman"/>
                <a:cs typeface="Times New Roman"/>
              </a:rPr>
              <a:t>Athuraliya</a:t>
            </a:r>
            <a:r>
              <a:rPr lang="en-US" sz="2400" dirty="0">
                <a:latin typeface="Times New Roman"/>
                <a:cs typeface="Times New Roman"/>
              </a:rPr>
              <a:t>, C. D., et al. "Real-time natural language processing for </a:t>
            </a:r>
            <a:r>
              <a:rPr lang="en-US" sz="2400" dirty="0" err="1">
                <a:latin typeface="Times New Roman"/>
                <a:cs typeface="Times New Roman"/>
              </a:rPr>
              <a:t>crowdsourced</a:t>
            </a:r>
            <a:r>
              <a:rPr lang="en-US" sz="2400" dirty="0">
                <a:latin typeface="Times New Roman"/>
                <a:cs typeface="Times New Roman"/>
              </a:rPr>
              <a:t> road traffic alerts." Advances in ICT for Emerging Regions (</a:t>
            </a:r>
            <a:r>
              <a:rPr lang="en-US" sz="2400" dirty="0" err="1">
                <a:latin typeface="Times New Roman"/>
                <a:cs typeface="Times New Roman"/>
              </a:rPr>
              <a:t>ICTer</a:t>
            </a:r>
            <a:r>
              <a:rPr lang="en-US" sz="2400" dirty="0">
                <a:latin typeface="Times New Roman"/>
                <a:cs typeface="Times New Roman"/>
              </a:rPr>
              <a:t>), </a:t>
            </a:r>
            <a:r>
              <a:rPr lang="en-US" sz="2400" dirty="0" smtClean="0">
                <a:latin typeface="Times New Roman"/>
                <a:cs typeface="Times New Roman"/>
              </a:rPr>
              <a:t>2015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115" y="228601"/>
            <a:ext cx="7543800" cy="914400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0282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5749" y="2274669"/>
            <a:ext cx="2936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Thank you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61956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7854" y="1193801"/>
            <a:ext cx="8327683" cy="4804507"/>
          </a:xfrm>
        </p:spPr>
        <p:txBody>
          <a:bodyPr/>
          <a:lstStyle/>
          <a:p>
            <a:r>
              <a:rPr lang="en-US" sz="2800" dirty="0" smtClean="0"/>
              <a:t>Basis for interaction among entities</a:t>
            </a:r>
          </a:p>
          <a:p>
            <a:pPr lvl="1"/>
            <a:r>
              <a:rPr lang="en-US" sz="2800" dirty="0" smtClean="0"/>
              <a:t>Semantics of interaction</a:t>
            </a:r>
          </a:p>
          <a:p>
            <a:pPr lvl="1"/>
            <a:r>
              <a:rPr lang="en-US" sz="2800" dirty="0" smtClean="0"/>
              <a:t>Transmit </a:t>
            </a:r>
            <a:r>
              <a:rPr lang="en-US" sz="2800" dirty="0"/>
              <a:t>material, energy, content, and control information to realize real-time interaction </a:t>
            </a:r>
            <a:r>
              <a:rPr lang="en-US" sz="2800" dirty="0" smtClean="0"/>
              <a:t>between individuals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856" y="50800"/>
            <a:ext cx="7543800" cy="914400"/>
          </a:xfrm>
        </p:spPr>
        <p:txBody>
          <a:bodyPr/>
          <a:lstStyle/>
          <a:p>
            <a:r>
              <a:rPr lang="en-US" dirty="0" smtClean="0"/>
              <a:t>Complex Links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4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1547" y="1467340"/>
            <a:ext cx="8601222" cy="5175737"/>
          </a:xfrm>
        </p:spPr>
        <p:txBody>
          <a:bodyPr>
            <a:normAutofit/>
          </a:bodyPr>
          <a:lstStyle/>
          <a:p>
            <a:r>
              <a:rPr lang="en-US" dirty="0" smtClean="0"/>
              <a:t>Through situations</a:t>
            </a:r>
          </a:p>
          <a:p>
            <a:pPr lvl="1"/>
            <a:r>
              <a:rPr lang="en-US" dirty="0" smtClean="0"/>
              <a:t> Health status</a:t>
            </a:r>
          </a:p>
          <a:p>
            <a:pPr lvl="1"/>
            <a:r>
              <a:rPr lang="en-US" dirty="0" smtClean="0"/>
              <a:t>Current </a:t>
            </a:r>
            <a:r>
              <a:rPr lang="en-US" dirty="0"/>
              <a:t>micro-</a:t>
            </a:r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Socio </a:t>
            </a:r>
            <a:r>
              <a:rPr lang="en-US" dirty="0"/>
              <a:t>attributes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Socio energy</a:t>
            </a:r>
          </a:p>
          <a:p>
            <a:pPr lvl="1"/>
            <a:r>
              <a:rPr lang="en-US" dirty="0" smtClean="0"/>
              <a:t>Semantic </a:t>
            </a:r>
            <a:r>
              <a:rPr lang="en-US" dirty="0"/>
              <a:t>images of </a:t>
            </a:r>
            <a:r>
              <a:rPr lang="en-US" dirty="0" smtClean="0"/>
              <a:t>people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1547" y="685801"/>
            <a:ext cx="8757530" cy="914400"/>
          </a:xfrm>
        </p:spPr>
        <p:txBody>
          <a:bodyPr/>
          <a:lstStyle/>
          <a:p>
            <a:r>
              <a:rPr lang="en-US" dirty="0" smtClean="0"/>
              <a:t>Multi-space coordination through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9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922" y="1738923"/>
            <a:ext cx="8460155" cy="4572000"/>
          </a:xfrm>
        </p:spPr>
        <p:txBody>
          <a:bodyPr>
            <a:noAutofit/>
          </a:bodyPr>
          <a:lstStyle/>
          <a:p>
            <a:r>
              <a:rPr lang="en-US" sz="2800" dirty="0" err="1"/>
              <a:t>N</a:t>
            </a:r>
            <a:r>
              <a:rPr lang="en-US" sz="2800" dirty="0" err="1" smtClean="0"/>
              <a:t>emes</a:t>
            </a:r>
            <a:r>
              <a:rPr lang="en-US" sz="2800" dirty="0" smtClean="0"/>
              <a:t> – mechanism to </a:t>
            </a:r>
            <a:r>
              <a:rPr lang="en-US" sz="2800" dirty="0"/>
              <a:t>invoke representations of </a:t>
            </a:r>
            <a:r>
              <a:rPr lang="en-US" sz="2800" dirty="0" smtClean="0"/>
              <a:t>things</a:t>
            </a:r>
          </a:p>
          <a:p>
            <a:r>
              <a:rPr lang="en-US" sz="2800" dirty="0" err="1" smtClean="0"/>
              <a:t>Polynemes</a:t>
            </a:r>
            <a:r>
              <a:rPr lang="en-US" sz="2800" dirty="0" smtClean="0"/>
              <a:t> invoke partial </a:t>
            </a:r>
            <a:r>
              <a:rPr lang="en-US" sz="2800" dirty="0"/>
              <a:t>states of agents for representing some different aspects of a thing’s meaning, e.g., recognizing an apple arouses </a:t>
            </a:r>
            <a:r>
              <a:rPr lang="en-US" sz="2800" dirty="0" smtClean="0"/>
              <a:t>its properties </a:t>
            </a:r>
            <a:r>
              <a:rPr lang="en-US" sz="2800" dirty="0"/>
              <a:t>and relevant </a:t>
            </a:r>
            <a:r>
              <a:rPr lang="en-US" sz="2800" dirty="0" smtClean="0"/>
              <a:t>experience</a:t>
            </a:r>
          </a:p>
          <a:p>
            <a:r>
              <a:rPr lang="en-US" sz="2800" dirty="0" err="1" smtClean="0"/>
              <a:t>Micronemes</a:t>
            </a:r>
            <a:r>
              <a:rPr lang="en-US" sz="2800" dirty="0" smtClean="0"/>
              <a:t> </a:t>
            </a:r>
            <a:r>
              <a:rPr lang="en-US" sz="2800" dirty="0"/>
              <a:t>provide a global context to the agents, or </a:t>
            </a:r>
            <a:r>
              <a:rPr lang="en-US" sz="2800" dirty="0" smtClean="0"/>
              <a:t>describe the </a:t>
            </a:r>
            <a:r>
              <a:rPr lang="en-US" sz="2800" dirty="0"/>
              <a:t>subtle situations or concepts.</a:t>
            </a: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6471" y="500184"/>
            <a:ext cx="7543800" cy="914400"/>
          </a:xfrm>
        </p:spPr>
        <p:txBody>
          <a:bodyPr/>
          <a:lstStyle/>
          <a:p>
            <a:r>
              <a:rPr lang="en-US" dirty="0" smtClean="0"/>
              <a:t>Linking Mental Agents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43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7394" y="1330570"/>
            <a:ext cx="8366760" cy="5253892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Nomes</a:t>
            </a:r>
            <a:r>
              <a:rPr lang="en-US" dirty="0" smtClean="0"/>
              <a:t> - control </a:t>
            </a:r>
            <a:r>
              <a:rPr lang="en-US" dirty="0"/>
              <a:t>the operations on representations. </a:t>
            </a:r>
            <a:endParaRPr lang="en-US" dirty="0" smtClean="0"/>
          </a:p>
          <a:p>
            <a:r>
              <a:rPr lang="en-US" dirty="0" err="1" smtClean="0"/>
              <a:t>Isonomes</a:t>
            </a:r>
            <a:r>
              <a:rPr lang="en-US" dirty="0" smtClean="0"/>
              <a:t> inform agents </a:t>
            </a:r>
            <a:r>
              <a:rPr lang="en-US" dirty="0"/>
              <a:t>of performing the same type of operations, for example, they can ask some agents to save their current </a:t>
            </a:r>
            <a:r>
              <a:rPr lang="en-US" dirty="0" smtClean="0"/>
              <a:t>state to </a:t>
            </a:r>
            <a:r>
              <a:rPr lang="en-US" dirty="0"/>
              <a:t>short-term memory and load in a different state, or ask them to begin training a new long-term k-line to reproduce </a:t>
            </a:r>
            <a:r>
              <a:rPr lang="en-US" dirty="0" smtClean="0"/>
              <a:t>the current </a:t>
            </a:r>
            <a:r>
              <a:rPr lang="en-US" dirty="0"/>
              <a:t>state, or ask them to imagine the consequences of taking a certain action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 err="1"/>
              <a:t>Pronomes</a:t>
            </a:r>
            <a:r>
              <a:rPr lang="en-US" dirty="0"/>
              <a:t> are </a:t>
            </a:r>
            <a:r>
              <a:rPr lang="en-US" dirty="0" err="1"/>
              <a:t>isonomes</a:t>
            </a:r>
            <a:r>
              <a:rPr lang="en-US" dirty="0"/>
              <a:t> for controlling </a:t>
            </a:r>
            <a:r>
              <a:rPr lang="en-US" dirty="0" smtClean="0"/>
              <a:t>the use </a:t>
            </a:r>
            <a:r>
              <a:rPr lang="en-US" dirty="0"/>
              <a:t>of short-term memory representations, especially in a larger situation. Some </a:t>
            </a:r>
            <a:r>
              <a:rPr lang="en-US" dirty="0" err="1"/>
              <a:t>pronomes</a:t>
            </a:r>
            <a:r>
              <a:rPr lang="en-US" dirty="0"/>
              <a:t> connect to restricted types </a:t>
            </a:r>
            <a:r>
              <a:rPr lang="en-US" dirty="0" smtClean="0"/>
              <a:t>of short</a:t>
            </a:r>
            <a:r>
              <a:rPr lang="en-US" dirty="0"/>
              <a:t>-term memories that can store only specific types of knowledge, while others are more general-purpose and </a:t>
            </a:r>
            <a:r>
              <a:rPr lang="en-US" dirty="0" smtClean="0"/>
              <a:t>influential and </a:t>
            </a:r>
            <a:r>
              <a:rPr lang="en-US" dirty="0"/>
              <a:t>can reach most of the </a:t>
            </a:r>
            <a:r>
              <a:rPr lang="en-US" dirty="0" smtClean="0"/>
              <a:t>agents</a:t>
            </a:r>
          </a:p>
          <a:p>
            <a:r>
              <a:rPr lang="en-US" dirty="0" err="1" smtClean="0"/>
              <a:t>Paranomes</a:t>
            </a:r>
            <a:r>
              <a:rPr lang="en-US" dirty="0" smtClean="0"/>
              <a:t> </a:t>
            </a:r>
            <a:r>
              <a:rPr lang="en-US" dirty="0"/>
              <a:t>are sets of </a:t>
            </a:r>
            <a:r>
              <a:rPr lang="en-US" dirty="0" err="1"/>
              <a:t>pronomes</a:t>
            </a:r>
            <a:r>
              <a:rPr lang="en-US" dirty="0"/>
              <a:t> linked to each other so that assignments or </a:t>
            </a:r>
            <a:r>
              <a:rPr lang="en-US" dirty="0" smtClean="0"/>
              <a:t>changes made </a:t>
            </a:r>
            <a:r>
              <a:rPr lang="en-US" dirty="0"/>
              <a:t>by one </a:t>
            </a:r>
            <a:r>
              <a:rPr lang="en-US" dirty="0" err="1"/>
              <a:t>pronome</a:t>
            </a:r>
            <a:r>
              <a:rPr lang="en-US" dirty="0"/>
              <a:t> to some representation produce corresponding operations to related representations. A </a:t>
            </a:r>
            <a:r>
              <a:rPr lang="en-US" dirty="0" err="1"/>
              <a:t>paranome</a:t>
            </a:r>
            <a:endParaRPr lang="en-US" dirty="0"/>
          </a:p>
          <a:p>
            <a:r>
              <a:rPr lang="en-US" dirty="0"/>
              <a:t>was used to describe how knowledge represented in different ways could be related and treated together in a </a:t>
            </a:r>
            <a:r>
              <a:rPr lang="en-US" dirty="0" smtClean="0"/>
              <a:t>uniform manner</a:t>
            </a:r>
            <a:r>
              <a:rPr lang="en-US" dirty="0"/>
              <a:t>. Using </a:t>
            </a:r>
            <a:r>
              <a:rPr lang="en-US" dirty="0" err="1"/>
              <a:t>paranomes</a:t>
            </a:r>
            <a:r>
              <a:rPr lang="en-US" dirty="0"/>
              <a:t>, one can coordinate the use of these multiple representations.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394" y="228601"/>
            <a:ext cx="7543800" cy="914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5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06 at 11.58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245"/>
            <a:ext cx="9144000" cy="519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69" y="6056922"/>
            <a:ext cx="9007231" cy="648678"/>
          </a:xfrm>
        </p:spPr>
        <p:txBody>
          <a:bodyPr/>
          <a:lstStyle/>
          <a:p>
            <a:pPr algn="ctr"/>
            <a:r>
              <a:rPr lang="en-US" sz="2400" b="1" i="1" dirty="0" smtClean="0">
                <a:solidFill>
                  <a:srgbClr val="FFFF00"/>
                </a:solidFill>
              </a:rPr>
              <a:t>Objective - Better systems through integration of Multi-domains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48801079"/>
              </p:ext>
            </p:extLst>
          </p:nvPr>
        </p:nvGraphicFramePr>
        <p:xfrm>
          <a:off x="-722923" y="-1"/>
          <a:ext cx="10492153" cy="6056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252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4-07 at 12.00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43539"/>
            <a:ext cx="9138136" cy="369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0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701" y="228601"/>
            <a:ext cx="7543800" cy="914400"/>
          </a:xfrm>
        </p:spPr>
        <p:txBody>
          <a:bodyPr/>
          <a:lstStyle/>
          <a:p>
            <a:r>
              <a:rPr lang="en-US" dirty="0" smtClean="0"/>
              <a:t>Self Synchronization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701" y="1504462"/>
            <a:ext cx="8386299" cy="4943229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charset="2"/>
              <a:buChar char="Ø"/>
            </a:pPr>
            <a:r>
              <a:rPr lang="en-US" sz="2800" dirty="0" smtClean="0"/>
              <a:t>Vertical </a:t>
            </a:r>
            <a:r>
              <a:rPr lang="en-US" sz="2800" dirty="0"/>
              <a:t>self-synchronization </a:t>
            </a:r>
            <a:r>
              <a:rPr lang="en-US" sz="2800" dirty="0" smtClean="0"/>
              <a:t>throughout the </a:t>
            </a:r>
            <a:r>
              <a:rPr lang="en-US" sz="2800" dirty="0"/>
              <a:t>physical, information, cognitive</a:t>
            </a:r>
            <a:r>
              <a:rPr lang="en-US" sz="2800" dirty="0" smtClean="0"/>
              <a:t>, and </a:t>
            </a:r>
            <a:r>
              <a:rPr lang="en-US" sz="2800" dirty="0"/>
              <a:t>social </a:t>
            </a:r>
            <a:r>
              <a:rPr lang="en-US" sz="2800" dirty="0" smtClean="0"/>
              <a:t>domains</a:t>
            </a:r>
            <a:endParaRPr lang="en-US" sz="2800" dirty="0"/>
          </a:p>
          <a:p>
            <a:pPr>
              <a:lnSpc>
                <a:spcPct val="130000"/>
              </a:lnSpc>
              <a:buFont typeface="Wingdings" charset="2"/>
              <a:buChar char="Ø"/>
            </a:pPr>
            <a:r>
              <a:rPr lang="en-US" sz="2800" dirty="0" smtClean="0"/>
              <a:t>Horizontal </a:t>
            </a:r>
            <a:r>
              <a:rPr lang="en-US" sz="2800" dirty="0"/>
              <a:t>self-synchronization </a:t>
            </a:r>
            <a:r>
              <a:rPr lang="en-US" sz="2800" dirty="0" smtClean="0"/>
              <a:t>in each domain</a:t>
            </a:r>
            <a:endParaRPr lang="en-US" sz="2800" dirty="0"/>
          </a:p>
          <a:p>
            <a:pPr>
              <a:lnSpc>
                <a:spcPct val="130000"/>
              </a:lnSpc>
              <a:buFont typeface="Wingdings" charset="2"/>
              <a:buChar char="Ø"/>
            </a:pPr>
            <a:r>
              <a:rPr lang="en-US" sz="2800" dirty="0" smtClean="0"/>
              <a:t>Self</a:t>
            </a:r>
            <a:r>
              <a:rPr lang="en-US" sz="2800" dirty="0"/>
              <a:t>-synchronization of </a:t>
            </a:r>
            <a:r>
              <a:rPr lang="en-US" sz="2800" dirty="0" smtClean="0"/>
              <a:t>structures and programs</a:t>
            </a:r>
          </a:p>
          <a:p>
            <a:pPr>
              <a:lnSpc>
                <a:spcPct val="130000"/>
              </a:lnSpc>
              <a:buFont typeface="Wingdings" charset="2"/>
              <a:buChar char="Ø"/>
            </a:pPr>
            <a:r>
              <a:rPr lang="en-US" sz="2800" dirty="0" smtClean="0"/>
              <a:t>Self</a:t>
            </a:r>
            <a:r>
              <a:rPr lang="en-US" sz="2800" dirty="0"/>
              <a:t>-synchronization of the </a:t>
            </a:r>
            <a:r>
              <a:rPr lang="en-US" sz="2800" dirty="0" smtClean="0"/>
              <a:t>real world </a:t>
            </a:r>
            <a:r>
              <a:rPr lang="en-US" sz="2800" dirty="0"/>
              <a:t>and virtual world for </a:t>
            </a:r>
            <a:r>
              <a:rPr lang="en-US" sz="2800" dirty="0" smtClean="0"/>
              <a:t>parallel execution</a:t>
            </a:r>
            <a:endParaRPr lang="en-US" sz="28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31537" y="2598615"/>
            <a:ext cx="187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7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8317" y="201168"/>
            <a:ext cx="7543800" cy="914400"/>
          </a:xfrm>
        </p:spPr>
        <p:txBody>
          <a:bodyPr/>
          <a:lstStyle/>
          <a:p>
            <a:r>
              <a:rPr lang="en-US" dirty="0" smtClean="0"/>
              <a:t>Humans and Machines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96557" y="1387231"/>
            <a:ext cx="4355905" cy="492270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/>
              <a:t>Humans consciously and </a:t>
            </a:r>
            <a:r>
              <a:rPr lang="en-US" sz="2400" dirty="0" smtClean="0"/>
              <a:t>subconsciously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dirty="0"/>
              <a:t>establish various </a:t>
            </a:r>
            <a:r>
              <a:rPr lang="en-US" sz="2400" dirty="0" smtClean="0"/>
              <a:t>links</a:t>
            </a:r>
          </a:p>
          <a:p>
            <a:pPr lvl="1"/>
            <a:r>
              <a:rPr lang="en-US" sz="2400" dirty="0" smtClean="0"/>
              <a:t>create </a:t>
            </a:r>
            <a:r>
              <a:rPr lang="en-US" sz="2400" dirty="0"/>
              <a:t>semantic </a:t>
            </a:r>
            <a:r>
              <a:rPr lang="en-US" sz="2400" dirty="0" smtClean="0"/>
              <a:t>images</a:t>
            </a:r>
          </a:p>
          <a:p>
            <a:pPr lvl="1"/>
            <a:r>
              <a:rPr lang="en-US" sz="2400" dirty="0" smtClean="0"/>
              <a:t>Reason </a:t>
            </a:r>
            <a:r>
              <a:rPr lang="en-US" sz="2400" dirty="0"/>
              <a:t>in </a:t>
            </a:r>
            <a:r>
              <a:rPr lang="en-US" sz="2400" dirty="0" smtClean="0"/>
              <a:t>mind to learn </a:t>
            </a:r>
            <a:r>
              <a:rPr lang="en-US" sz="2400" dirty="0"/>
              <a:t>linking effect and </a:t>
            </a:r>
            <a:r>
              <a:rPr lang="en-US" sz="2400" dirty="0" smtClean="0"/>
              <a:t>rules</a:t>
            </a:r>
          </a:p>
          <a:p>
            <a:pPr lvl="1"/>
            <a:r>
              <a:rPr lang="en-US" sz="2400" dirty="0" smtClean="0"/>
              <a:t>Select </a:t>
            </a:r>
            <a:r>
              <a:rPr lang="en-US" sz="2400" dirty="0"/>
              <a:t>linked </a:t>
            </a:r>
            <a:r>
              <a:rPr lang="en-US" sz="2400" dirty="0" smtClean="0"/>
              <a:t>entities </a:t>
            </a:r>
            <a:r>
              <a:rPr lang="en-US" sz="2400" dirty="0"/>
              <a:t>to interact</a:t>
            </a:r>
            <a:r>
              <a:rPr lang="en-US" sz="2400" dirty="0" smtClean="0"/>
              <a:t>,</a:t>
            </a:r>
          </a:p>
          <a:p>
            <a:pPr lvl="1"/>
            <a:r>
              <a:rPr lang="en-US" sz="2400" dirty="0" smtClean="0"/>
              <a:t>Form </a:t>
            </a:r>
            <a:r>
              <a:rPr lang="en-US" sz="2400" dirty="0"/>
              <a:t>closed loops through links while co-experiencing in multiple spaces in lifetime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1383663"/>
            <a:ext cx="3626338" cy="49272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/>
              <a:t>Machines are limited in these abilities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Cannot establish relationships unless explicitly mentioned</a:t>
            </a:r>
          </a:p>
        </p:txBody>
      </p:sp>
    </p:spTree>
    <p:extLst>
      <p:ext uri="{BB962C8B-B14F-4D97-AF65-F5344CB8AC3E}">
        <p14:creationId xmlns:p14="http://schemas.microsoft.com/office/powerpoint/2010/main" val="410202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4869</TotalTime>
  <Words>1973</Words>
  <Application>Microsoft Macintosh PowerPoint</Application>
  <PresentationFormat>On-screen Show (4:3)</PresentationFormat>
  <Paragraphs>289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Comic Sans MS</vt:lpstr>
      <vt:lpstr>Palatino Linotype</vt:lpstr>
      <vt:lpstr>Times New Roman</vt:lpstr>
      <vt:lpstr>Wingdings</vt:lpstr>
      <vt:lpstr>Zapf Dingbats</vt:lpstr>
      <vt:lpstr>Arial</vt:lpstr>
      <vt:lpstr>Elemental</vt:lpstr>
      <vt:lpstr>Cyber Physical Systems and Social Intelligence</vt:lpstr>
      <vt:lpstr>Cyber-Physical Systems</vt:lpstr>
      <vt:lpstr>PowerPoint Presentation</vt:lpstr>
      <vt:lpstr>PowerPoint Presentation</vt:lpstr>
      <vt:lpstr>Coordination between Physical and Humans</vt:lpstr>
      <vt:lpstr>Objective - Better systems through integration of Multi-domains</vt:lpstr>
      <vt:lpstr>PowerPoint Presentation</vt:lpstr>
      <vt:lpstr>Self Synchronization</vt:lpstr>
      <vt:lpstr>Humans and Machines</vt:lpstr>
      <vt:lpstr>Computational Semantics</vt:lpstr>
      <vt:lpstr>Linking Cross-modal Entities</vt:lpstr>
      <vt:lpstr>Semantic Web Technology</vt:lpstr>
      <vt:lpstr>Semantic Linking - examples</vt:lpstr>
      <vt:lpstr>Limitations</vt:lpstr>
      <vt:lpstr>Semantic Linking for Cyber-physical-social systems</vt:lpstr>
      <vt:lpstr>Semantics</vt:lpstr>
      <vt:lpstr>Semantics of Things</vt:lpstr>
      <vt:lpstr>Relation Semantics</vt:lpstr>
      <vt:lpstr>Interactive Semantics</vt:lpstr>
      <vt:lpstr>PowerPoint Presentation</vt:lpstr>
      <vt:lpstr>Interactive Semantics Base</vt:lpstr>
      <vt:lpstr>Semantic Function ψ</vt:lpstr>
      <vt:lpstr>Architecture of Semantic Interaction</vt:lpstr>
      <vt:lpstr>Establishing “indirect” interactions </vt:lpstr>
      <vt:lpstr>Semantic Image of an Interaction</vt:lpstr>
      <vt:lpstr>Semantic Link Network</vt:lpstr>
      <vt:lpstr>Characteristics of Interactions</vt:lpstr>
      <vt:lpstr>Social Sensing to Augment Smart Cities</vt:lpstr>
      <vt:lpstr>Real Time Situation Awareness</vt:lpstr>
      <vt:lpstr>Starting simple</vt:lpstr>
      <vt:lpstr>From knowing to guidance – Google Maps</vt:lpstr>
      <vt:lpstr>Prediction needs “Event Knowledge”</vt:lpstr>
      <vt:lpstr>Knowledge incorporation in Prediction Models</vt:lpstr>
      <vt:lpstr>Crowd-sourcing Knowledge</vt:lpstr>
      <vt:lpstr>JSON-LD – linked data from Web</vt:lpstr>
      <vt:lpstr>Social Sensors</vt:lpstr>
      <vt:lpstr>Crowd-sourcing – free flow of information</vt:lpstr>
      <vt:lpstr>Making sense of content</vt:lpstr>
      <vt:lpstr>Pipeline for Geo-coded-information search</vt:lpstr>
      <vt:lpstr>Social Sensing for Disasters</vt:lpstr>
      <vt:lpstr>Event Detection and Classification</vt:lpstr>
      <vt:lpstr>Probabilistic Classification</vt:lpstr>
      <vt:lpstr>Classifying Tweets - SVM</vt:lpstr>
      <vt:lpstr>Time estimation from Positive Samples</vt:lpstr>
      <vt:lpstr>Estimating time of event</vt:lpstr>
      <vt:lpstr>Estimating Event-location from tweet location</vt:lpstr>
      <vt:lpstr>Estimating Event-location from tweet location</vt:lpstr>
      <vt:lpstr>Algorithm </vt:lpstr>
      <vt:lpstr>Experiment – earthquake location estimation based on tweets</vt:lpstr>
      <vt:lpstr>Typhoon trajectory detection</vt:lpstr>
      <vt:lpstr>Earthquake prediction and Early warning system</vt:lpstr>
      <vt:lpstr>References</vt:lpstr>
      <vt:lpstr>PowerPoint Presentation</vt:lpstr>
      <vt:lpstr>Complex Links </vt:lpstr>
      <vt:lpstr>Multi-space coordination through Times</vt:lpstr>
      <vt:lpstr>Linking Mental Agents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 Physical Systems and Social Intelligence</dc:title>
  <dc:creator>Lipika</dc:creator>
  <cp:lastModifiedBy>Anl Saini</cp:lastModifiedBy>
  <cp:revision>98</cp:revision>
  <cp:lastPrinted>2017-04-10T08:22:55Z</cp:lastPrinted>
  <dcterms:created xsi:type="dcterms:W3CDTF">2017-04-06T18:13:01Z</dcterms:created>
  <dcterms:modified xsi:type="dcterms:W3CDTF">2017-04-10T08:43:37Z</dcterms:modified>
</cp:coreProperties>
</file>