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81" r:id="rId2"/>
    <p:sldId id="257" r:id="rId3"/>
    <p:sldId id="282" r:id="rId4"/>
    <p:sldId id="283" r:id="rId5"/>
    <p:sldId id="284" r:id="rId6"/>
    <p:sldId id="285" r:id="rId7"/>
    <p:sldId id="286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26" r:id="rId40"/>
    <p:sldId id="318" r:id="rId41"/>
    <p:sldId id="319" r:id="rId42"/>
    <p:sldId id="327" r:id="rId43"/>
    <p:sldId id="320" r:id="rId44"/>
    <p:sldId id="328" r:id="rId45"/>
    <p:sldId id="321" r:id="rId46"/>
    <p:sldId id="329" r:id="rId47"/>
    <p:sldId id="340" r:id="rId48"/>
    <p:sldId id="322" r:id="rId49"/>
    <p:sldId id="330" r:id="rId50"/>
    <p:sldId id="323" r:id="rId51"/>
    <p:sldId id="324" r:id="rId52"/>
    <p:sldId id="325" r:id="rId53"/>
    <p:sldId id="346" r:id="rId54"/>
    <p:sldId id="352" r:id="rId55"/>
    <p:sldId id="347" r:id="rId56"/>
    <p:sldId id="345" r:id="rId57"/>
    <p:sldId id="339" r:id="rId58"/>
    <p:sldId id="332" r:id="rId59"/>
    <p:sldId id="333" r:id="rId60"/>
    <p:sldId id="334" r:id="rId61"/>
    <p:sldId id="335" r:id="rId62"/>
    <p:sldId id="341" r:id="rId63"/>
    <p:sldId id="342" r:id="rId64"/>
    <p:sldId id="344" r:id="rId65"/>
    <p:sldId id="336" r:id="rId66"/>
    <p:sldId id="338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2" autoAdjust="0"/>
  </p:normalViewPr>
  <p:slideViewPr>
    <p:cSldViewPr>
      <p:cViewPr varScale="1">
        <p:scale>
          <a:sx n="84" d="100"/>
          <a:sy n="84" d="100"/>
        </p:scale>
        <p:origin x="99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A8F643-0B52-4299-B25B-774AF3D180FB}" type="datetimeFigureOut">
              <a:rPr lang="en-US"/>
              <a:pPr>
                <a:defRPr/>
              </a:pPr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EC6023-3471-4C16-8CAA-0A2E12B48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Fully Observable – does sensors give access to full state of the environment?</a:t>
            </a:r>
          </a:p>
        </p:txBody>
      </p:sp>
    </p:spTree>
    <p:extLst>
      <p:ext uri="{BB962C8B-B14F-4D97-AF65-F5344CB8AC3E}">
        <p14:creationId xmlns:p14="http://schemas.microsoft.com/office/powerpoint/2010/main" val="4136246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Therefore, if a formula (</a:t>
            </a:r>
            <a:r>
              <a:rPr lang="en-GB" sz="1200" b="1" dirty="0">
                <a:solidFill>
                  <a:srgbClr val="101141"/>
                </a:solidFill>
              </a:rPr>
              <a:t>(KB ∧ ￢α) </a:t>
            </a:r>
            <a:r>
              <a:rPr lang="en-GB" dirty="0"/>
              <a:t>) is in CNF, repeated</a:t>
            </a:r>
            <a:r>
              <a:rPr lang="en-GB" baseline="0" dirty="0"/>
              <a:t> application of resolution can search for an empty clause. IF it is found, then </a:t>
            </a:r>
            <a:r>
              <a:rPr lang="en-GB" sz="1200" b="1" dirty="0">
                <a:solidFill>
                  <a:srgbClr val="101141"/>
                </a:solidFill>
              </a:rPr>
              <a:t>(KB ∧ ￢α) is </a:t>
            </a:r>
            <a:r>
              <a:rPr lang="en-GB" sz="1200" b="1" dirty="0" err="1">
                <a:solidFill>
                  <a:srgbClr val="101141"/>
                </a:solidFill>
              </a:rPr>
              <a:t>unsatisfiable</a:t>
            </a:r>
            <a:r>
              <a:rPr lang="en-GB" sz="1200" b="1" dirty="0">
                <a:solidFill>
                  <a:srgbClr val="101141"/>
                </a:solidFill>
              </a:rPr>
              <a:t>; Thus, KB |= α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C6023-3471-4C16-8CAA-0A2E12B48A7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3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effect axioms are required to describe</a:t>
            </a:r>
            <a:r>
              <a:rPr lang="en-GB" baseline="0" dirty="0"/>
              <a:t> how the world </a:t>
            </a:r>
            <a:r>
              <a:rPr lang="en-GB" baseline="0" dirty="0" err="1"/>
              <a:t>chamges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if the agent is at location [1, 1] facing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east at time 0 and goes Forward , the result is that the agent is in square [2, 1] and no longer</a:t>
            </a:r>
          </a:p>
          <a:p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in [1, 1]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C6023-3471-4C16-8CAA-0A2E12B48A7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5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world with m different actions and n</a:t>
            </a: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fluents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set of frame axioms will be of size O(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This specific manifestation of the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 problem is sometimes called the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representational frame problem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C6023-3471-4C16-8CAA-0A2E12B48A7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4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Deterministic – is the next state completely determined by the current state and the action executed by the agent or is there some uncertaintity?</a:t>
            </a:r>
          </a:p>
        </p:txBody>
      </p:sp>
    </p:spTree>
    <p:extLst>
      <p:ext uri="{BB962C8B-B14F-4D97-AF65-F5344CB8AC3E}">
        <p14:creationId xmlns:p14="http://schemas.microsoft.com/office/powerpoint/2010/main" val="50785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Episodic (or sequential) – episodic means divided into independent atomic episodes (like an assembly line robot where decisions about the current part does not affect the decision on the next part) or Sequential – where current action affects future environments.</a:t>
            </a:r>
          </a:p>
        </p:txBody>
      </p:sp>
    </p:spTree>
    <p:extLst>
      <p:ext uri="{BB962C8B-B14F-4D97-AF65-F5344CB8AC3E}">
        <p14:creationId xmlns:p14="http://schemas.microsoft.com/office/powerpoint/2010/main" val="349144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Static or dynamic? Does the world change as time goes by?</a:t>
            </a:r>
          </a:p>
        </p:txBody>
      </p:sp>
    </p:spTree>
    <p:extLst>
      <p:ext uri="{BB962C8B-B14F-4D97-AF65-F5344CB8AC3E}">
        <p14:creationId xmlns:p14="http://schemas.microsoft.com/office/powerpoint/2010/main" val="109068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Discrete versus continuous</a:t>
            </a:r>
          </a:p>
        </p:txBody>
      </p:sp>
    </p:spTree>
    <p:extLst>
      <p:ext uri="{BB962C8B-B14F-4D97-AF65-F5344CB8AC3E}">
        <p14:creationId xmlns:p14="http://schemas.microsoft.com/office/powerpoint/2010/main" val="114953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Vs multi-agent?</a:t>
            </a:r>
          </a:p>
        </p:txBody>
      </p:sp>
    </p:spTree>
    <p:extLst>
      <p:ext uri="{BB962C8B-B14F-4D97-AF65-F5344CB8AC3E}">
        <p14:creationId xmlns:p14="http://schemas.microsoft.com/office/powerpoint/2010/main" val="55017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Agent always starts in square [1,1] facing right. Locations of the gold and the wumpus are chosen randomly (from squares other than the start square).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r>
              <a:rPr lang="en-US" altLang="en-US"/>
              <a:t>Note the agent perceives the environment  - percept looks like</a:t>
            </a:r>
          </a:p>
          <a:p>
            <a:r>
              <a:rPr lang="en-US" altLang="en-US"/>
              <a:t>[stench, breeze, glitter, bump, scream]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Let’s see how the knowledge-based agent would explore the world – trying to learn whether or not it can locate the gold without getting killed.</a:t>
            </a:r>
          </a:p>
        </p:txBody>
      </p:sp>
    </p:spTree>
    <p:extLst>
      <p:ext uri="{BB962C8B-B14F-4D97-AF65-F5344CB8AC3E}">
        <p14:creationId xmlns:p14="http://schemas.microsoft.com/office/powerpoint/2010/main" val="301105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 will mark down what we know – initially the agent (A) is in 1,1, and we know that that square is OK.</a:t>
            </a:r>
          </a:p>
          <a:p>
            <a:endParaRPr lang="en-US" altLang="en-US" dirty="0"/>
          </a:p>
          <a:p>
            <a:r>
              <a:rPr lang="en-US" altLang="en-US" dirty="0"/>
              <a:t>It then gets the first percept – remember order is </a:t>
            </a:r>
          </a:p>
          <a:p>
            <a:r>
              <a:rPr lang="en-US" altLang="en-US" dirty="0"/>
              <a:t>[stench, breeze, glitter, bump, scream] – and first percept has these all null.</a:t>
            </a:r>
          </a:p>
          <a:p>
            <a:endParaRPr lang="en-US" altLang="en-US" dirty="0"/>
          </a:p>
          <a:p>
            <a:r>
              <a:rPr lang="en-US" altLang="en-US" dirty="0"/>
              <a:t>A cautious agent will move only into a square it knows to be OK.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615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In initial state, there are no percepts (the sequence is none, none, none, none, none) and therefore it can be inferred that the neighboring squares are safe (OK).</a:t>
            </a:r>
          </a:p>
        </p:txBody>
      </p:sp>
    </p:spTree>
    <p:extLst>
      <p:ext uri="{BB962C8B-B14F-4D97-AF65-F5344CB8AC3E}">
        <p14:creationId xmlns:p14="http://schemas.microsoft.com/office/powerpoint/2010/main" val="74716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352800"/>
            <a:ext cx="8686800" cy="2743200"/>
          </a:xfrm>
          <a:prstGeom prst="rect">
            <a:avLst/>
          </a:prstGeom>
          <a:solidFill>
            <a:srgbClr val="101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895600" y="6096000"/>
            <a:ext cx="2895600" cy="76200"/>
          </a:xfrm>
          <a:prstGeom prst="rect">
            <a:avLst/>
          </a:prstGeom>
          <a:solidFill>
            <a:srgbClr val="76C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096000"/>
            <a:ext cx="2895600" cy="76200"/>
          </a:xfrm>
          <a:prstGeom prst="rect">
            <a:avLst/>
          </a:prstGeom>
          <a:solidFill>
            <a:srgbClr val="FCB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91200" y="6096000"/>
            <a:ext cx="28956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0" descr="BITS_university_logo_whitever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8592"/>
          <a:stretch>
            <a:fillRect/>
          </a:stretch>
        </p:blipFill>
        <p:spPr bwMode="auto">
          <a:xfrm>
            <a:off x="76200" y="3352800"/>
            <a:ext cx="20574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76200" y="5257800"/>
            <a:ext cx="22098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spc="-150" dirty="0">
                <a:solidFill>
                  <a:schemeClr val="bg1"/>
                </a:solidFill>
                <a:latin typeface="Arial"/>
                <a:cs typeface="Arial"/>
              </a:rPr>
              <a:t>BITS</a:t>
            </a:r>
            <a:r>
              <a:rPr lang="en-US" sz="2900" spc="-150" dirty="0">
                <a:solidFill>
                  <a:schemeClr val="bg1"/>
                </a:solidFill>
                <a:latin typeface="Arial"/>
                <a:cs typeface="Arial"/>
              </a:rPr>
              <a:t> Pilani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52400" y="5667375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err="1">
                <a:solidFill>
                  <a:srgbClr val="FFFFFF"/>
                </a:solidFill>
              </a:rPr>
              <a:t>Pilani</a:t>
            </a:r>
            <a:r>
              <a:rPr lang="en-US" altLang="en-US" sz="1200" dirty="0">
                <a:solidFill>
                  <a:srgbClr val="FFFFFF"/>
                </a:solidFill>
              </a:rPr>
              <a:t> Campus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4600" y="3810000"/>
            <a:ext cx="6019800" cy="1524000"/>
          </a:xfrm>
        </p:spPr>
        <p:txBody>
          <a:bodyPr anchorCtr="0">
            <a:noAutofit/>
          </a:bodyPr>
          <a:lstStyle>
            <a:lvl1pPr algn="l">
              <a:lnSpc>
                <a:spcPts val="4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5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0" y="1295400"/>
            <a:ext cx="7010400" cy="46038"/>
            <a:chOff x="1905000" y="6553200"/>
            <a:chExt cx="7010400" cy="45719"/>
          </a:xfrm>
        </p:grpSpPr>
        <p:sp>
          <p:nvSpPr>
            <p:cNvPr id="5" name="Rectangle 4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24"/>
          <p:cNvGrpSpPr>
            <a:grpSpLocks/>
          </p:cNvGrpSpPr>
          <p:nvPr userDrawn="1"/>
        </p:nvGrpSpPr>
        <p:grpSpPr bwMode="auto">
          <a:xfrm>
            <a:off x="2133600" y="6553200"/>
            <a:ext cx="7010400" cy="46038"/>
            <a:chOff x="1905000" y="6553200"/>
            <a:chExt cx="7010400" cy="45719"/>
          </a:xfrm>
        </p:grpSpPr>
        <p:sp>
          <p:nvSpPr>
            <p:cNvPr id="9" name="Rectangle 8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2" name="Picture 14" descr="Picture 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b="5336"/>
          <a:stretch>
            <a:fillRect/>
          </a:stretch>
        </p:blipFill>
        <p:spPr bwMode="auto">
          <a:xfrm>
            <a:off x="6629400" y="0"/>
            <a:ext cx="21939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276600" y="6596063"/>
            <a:ext cx="5867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100" b="1">
                <a:solidFill>
                  <a:srgbClr val="101141"/>
                </a:solidFill>
              </a:rPr>
              <a:t>BITS </a:t>
            </a:r>
            <a:r>
              <a:rPr lang="en-US" altLang="en-US" sz="1100">
                <a:solidFill>
                  <a:srgbClr val="101141"/>
                </a:solidFill>
              </a:rPr>
              <a:t>Pilani, Pilani Campus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304800" y="152400"/>
            <a:ext cx="6324600" cy="1143000"/>
          </a:xfrm>
        </p:spPr>
        <p:txBody>
          <a:bodyPr anchor="ctr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62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 rot="5400000">
            <a:off x="5006182" y="2567781"/>
            <a:ext cx="5181600" cy="46037"/>
            <a:chOff x="1905000" y="6553200"/>
            <a:chExt cx="7010400" cy="45719"/>
          </a:xfrm>
        </p:grpSpPr>
        <p:sp>
          <p:nvSpPr>
            <p:cNvPr id="5" name="Rectangle 4"/>
            <p:cNvSpPr/>
            <p:nvPr/>
          </p:nvSpPr>
          <p:spPr>
            <a:xfrm>
              <a:off x="4267574" y="6553200"/>
              <a:ext cx="2328209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00" y="6553200"/>
              <a:ext cx="2362574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587191" y="6553200"/>
              <a:ext cx="2328209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0" descr="Picture 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t="1923"/>
          <a:stretch>
            <a:fillRect/>
          </a:stretch>
        </p:blipFill>
        <p:spPr bwMode="auto">
          <a:xfrm>
            <a:off x="-7938" y="381000"/>
            <a:ext cx="692151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 rot="5400000">
            <a:off x="-2794793" y="3809206"/>
            <a:ext cx="5867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b="1">
                <a:solidFill>
                  <a:srgbClr val="101141"/>
                </a:solidFill>
              </a:rPr>
              <a:t>BITS </a:t>
            </a:r>
            <a:r>
              <a:rPr lang="en-US" altLang="en-US" sz="900">
                <a:solidFill>
                  <a:srgbClr val="101141"/>
                </a:solidFill>
              </a:rPr>
              <a:t>Pilani, Pilani Campus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8"/>
          <p:cNvSpPr>
            <a:spLocks noGrp="1"/>
          </p:cNvSpPr>
          <p:nvPr>
            <p:ph sz="quarter" idx="10"/>
          </p:nvPr>
        </p:nvSpPr>
        <p:spPr>
          <a:xfrm rot="5400000">
            <a:off x="5410200" y="2743200"/>
            <a:ext cx="5867400" cy="1143000"/>
          </a:xfrm>
        </p:spPr>
        <p:txBody>
          <a:bodyPr anchor="ctr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3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05E72-FA5D-4416-AFDD-842B49D41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73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1B7EA-1AEA-47D5-99D0-FFF1C24F1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760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1D1-DD24-4D9A-A3C0-193DA7ABD130}" type="datetimeFigureOut">
              <a:rPr lang="en-IN" smtClean="0"/>
              <a:t>05-04-2023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BE70-D57C-437C-879A-D3B6AA3138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85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52800"/>
            <a:ext cx="8686800" cy="2743200"/>
          </a:xfrm>
          <a:prstGeom prst="rect">
            <a:avLst/>
          </a:prstGeom>
          <a:solidFill>
            <a:srgbClr val="101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895600" y="6096000"/>
            <a:ext cx="2895600" cy="76200"/>
          </a:xfrm>
          <a:prstGeom prst="rect">
            <a:avLst/>
          </a:prstGeom>
          <a:solidFill>
            <a:srgbClr val="76C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096000"/>
            <a:ext cx="2895600" cy="76200"/>
          </a:xfrm>
          <a:prstGeom prst="rect">
            <a:avLst/>
          </a:prstGeom>
          <a:solidFill>
            <a:srgbClr val="FCB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91200" y="6096000"/>
            <a:ext cx="28956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0" descr="BITS_university_logo_whitever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8592"/>
          <a:stretch>
            <a:fillRect/>
          </a:stretch>
        </p:blipFill>
        <p:spPr bwMode="auto">
          <a:xfrm>
            <a:off x="76200" y="3352800"/>
            <a:ext cx="20574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-76200" y="5257800"/>
            <a:ext cx="22098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spc="-150" dirty="0">
                <a:solidFill>
                  <a:schemeClr val="bg1"/>
                </a:solidFill>
                <a:latin typeface="Arial"/>
                <a:cs typeface="Arial"/>
              </a:rPr>
              <a:t>BITS</a:t>
            </a:r>
            <a:r>
              <a:rPr lang="en-US" sz="2900" spc="-150" dirty="0">
                <a:solidFill>
                  <a:schemeClr val="bg1"/>
                </a:solidFill>
                <a:latin typeface="Arial"/>
                <a:cs typeface="Arial"/>
              </a:rPr>
              <a:t> Pilani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52400" y="5667375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Pilani Campus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14600" y="5410200"/>
            <a:ext cx="6019800" cy="533400"/>
          </a:xfrm>
        </p:spPr>
        <p:txBody>
          <a:bodyPr anchor="b">
            <a:no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0"/>
            <a:ext cx="6019800" cy="1524000"/>
          </a:xfrm>
        </p:spPr>
        <p:txBody>
          <a:bodyPr anchorCtr="0">
            <a:noAutofit/>
          </a:bodyPr>
          <a:lstStyle>
            <a:lvl1pPr algn="l">
              <a:lnSpc>
                <a:spcPts val="4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Server\D\jyoti\FI023_BITS_v1\styleguide img\IMG_5627_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4281488"/>
            <a:ext cx="9144000" cy="25765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Picture 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b="5336"/>
          <a:stretch>
            <a:fillRect/>
          </a:stretch>
        </p:blipFill>
        <p:spPr bwMode="auto">
          <a:xfrm>
            <a:off x="6629400" y="0"/>
            <a:ext cx="21939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882900" y="6775450"/>
            <a:ext cx="2895600" cy="76200"/>
          </a:xfrm>
          <a:prstGeom prst="rect">
            <a:avLst/>
          </a:prstGeom>
          <a:solidFill>
            <a:srgbClr val="76C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2700" y="6775450"/>
            <a:ext cx="2895600" cy="76200"/>
          </a:xfrm>
          <a:prstGeom prst="rect">
            <a:avLst/>
          </a:prstGeom>
          <a:solidFill>
            <a:srgbClr val="FCB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78500" y="6775450"/>
            <a:ext cx="28956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0" y="762000"/>
            <a:ext cx="22098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spc="-150" dirty="0">
                <a:solidFill>
                  <a:schemeClr val="bg1"/>
                </a:solidFill>
                <a:latin typeface="Arial"/>
                <a:cs typeface="Arial"/>
              </a:rPr>
              <a:t>BITS</a:t>
            </a:r>
            <a:r>
              <a:rPr lang="en-US" sz="2900" spc="-150" dirty="0">
                <a:solidFill>
                  <a:schemeClr val="bg1"/>
                </a:solidFill>
                <a:latin typeface="Arial"/>
                <a:cs typeface="Arial"/>
              </a:rPr>
              <a:t> Pilani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086600" y="1171575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Pilani Campus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304800" y="4648200"/>
            <a:ext cx="8458200" cy="1600200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046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276600" y="6596063"/>
            <a:ext cx="5867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100" b="1">
                <a:solidFill>
                  <a:srgbClr val="101141"/>
                </a:solidFill>
              </a:rPr>
              <a:t>BITS </a:t>
            </a:r>
            <a:r>
              <a:rPr lang="en-US" altLang="en-US" sz="1100">
                <a:solidFill>
                  <a:srgbClr val="101141"/>
                </a:solidFill>
              </a:rPr>
              <a:t>Pilani, Pilani Campus</a:t>
            </a: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2084388" y="6550025"/>
            <a:ext cx="7059612" cy="49213"/>
            <a:chOff x="2083888" y="6550671"/>
            <a:chExt cx="7060112" cy="48665"/>
          </a:xfrm>
        </p:grpSpPr>
        <p:sp>
          <p:nvSpPr>
            <p:cNvPr id="6" name="Rectangle 5"/>
            <p:cNvSpPr/>
            <p:nvPr/>
          </p:nvSpPr>
          <p:spPr>
            <a:xfrm>
              <a:off x="4630418" y="6550671"/>
              <a:ext cx="2329027" cy="48665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08642" y="6550671"/>
              <a:ext cx="2235358" cy="45525"/>
            </a:xfrm>
            <a:prstGeom prst="rect">
              <a:avLst/>
            </a:prstGeom>
            <a:solidFill>
              <a:srgbClr val="E3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83888" y="6550671"/>
              <a:ext cx="2581458" cy="48665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1" descr="Picture 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b="5336"/>
          <a:stretch>
            <a:fillRect/>
          </a:stretch>
        </p:blipFill>
        <p:spPr bwMode="auto">
          <a:xfrm>
            <a:off x="6629400" y="0"/>
            <a:ext cx="21939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8"/>
          <p:cNvGrpSpPr>
            <a:grpSpLocks/>
          </p:cNvGrpSpPr>
          <p:nvPr userDrawn="1"/>
        </p:nvGrpSpPr>
        <p:grpSpPr bwMode="auto">
          <a:xfrm>
            <a:off x="2133600" y="6553200"/>
            <a:ext cx="7010400" cy="46038"/>
            <a:chOff x="1905000" y="6553200"/>
            <a:chExt cx="7010400" cy="45719"/>
          </a:xfrm>
        </p:grpSpPr>
        <p:sp>
          <p:nvSpPr>
            <p:cNvPr id="11" name="Rectangle 10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0" y="1295400"/>
            <a:ext cx="7010400" cy="46038"/>
            <a:chOff x="1905000" y="6553200"/>
            <a:chExt cx="7010400" cy="45719"/>
          </a:xfrm>
        </p:grpSpPr>
        <p:sp>
          <p:nvSpPr>
            <p:cNvPr id="15" name="Rectangle 14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229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400">
                <a:latin typeface="Arial" pitchFamily="34" charset="0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dirty="0"/>
          </a:p>
        </p:txBody>
      </p:sp>
      <p:sp>
        <p:nvSpPr>
          <p:cNvPr id="27" name="Content Placeholder 18"/>
          <p:cNvSpPr>
            <a:spLocks noGrp="1"/>
          </p:cNvSpPr>
          <p:nvPr>
            <p:ph sz="quarter" idx="10"/>
          </p:nvPr>
        </p:nvSpPr>
        <p:spPr>
          <a:xfrm>
            <a:off x="304800" y="152400"/>
            <a:ext cx="6324600" cy="1143000"/>
          </a:xfrm>
        </p:spPr>
        <p:txBody>
          <a:bodyPr anchor="ctr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36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 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b="5336"/>
          <a:stretch>
            <a:fillRect/>
          </a:stretch>
        </p:blipFill>
        <p:spPr bwMode="auto">
          <a:xfrm>
            <a:off x="6629400" y="0"/>
            <a:ext cx="21939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0" y="1295400"/>
            <a:ext cx="7010400" cy="46038"/>
            <a:chOff x="1905000" y="6553200"/>
            <a:chExt cx="7010400" cy="45719"/>
          </a:xfrm>
        </p:grpSpPr>
        <p:sp>
          <p:nvSpPr>
            <p:cNvPr id="7" name="Rectangle 6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28"/>
          <p:cNvGrpSpPr>
            <a:grpSpLocks/>
          </p:cNvGrpSpPr>
          <p:nvPr userDrawn="1"/>
        </p:nvGrpSpPr>
        <p:grpSpPr bwMode="auto">
          <a:xfrm>
            <a:off x="2133600" y="6553200"/>
            <a:ext cx="7010400" cy="46038"/>
            <a:chOff x="1905000" y="6553200"/>
            <a:chExt cx="7010400" cy="45719"/>
          </a:xfrm>
        </p:grpSpPr>
        <p:sp>
          <p:nvSpPr>
            <p:cNvPr id="11" name="Rectangle 10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276600" y="6596063"/>
            <a:ext cx="5867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100" b="1">
                <a:solidFill>
                  <a:srgbClr val="101141"/>
                </a:solidFill>
              </a:rPr>
              <a:t>BITS </a:t>
            </a:r>
            <a:r>
              <a:rPr lang="en-US" altLang="en-US" sz="1100">
                <a:solidFill>
                  <a:srgbClr val="101141"/>
                </a:solidFill>
              </a:rPr>
              <a:t>Pilani, Pilani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304800" y="152400"/>
            <a:ext cx="6324600" cy="1143000"/>
          </a:xfrm>
        </p:spPr>
        <p:txBody>
          <a:bodyPr anchor="ctr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91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0" y="1295400"/>
            <a:ext cx="7010400" cy="46038"/>
            <a:chOff x="1905000" y="6553200"/>
            <a:chExt cx="7010400" cy="45719"/>
          </a:xfrm>
        </p:grpSpPr>
        <p:sp>
          <p:nvSpPr>
            <p:cNvPr id="8" name="Rectangle 7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15"/>
          <p:cNvGrpSpPr>
            <a:grpSpLocks/>
          </p:cNvGrpSpPr>
          <p:nvPr userDrawn="1"/>
        </p:nvGrpSpPr>
        <p:grpSpPr bwMode="auto">
          <a:xfrm>
            <a:off x="2133600" y="6553200"/>
            <a:ext cx="7010400" cy="46038"/>
            <a:chOff x="1905000" y="6553200"/>
            <a:chExt cx="7010400" cy="45719"/>
          </a:xfrm>
        </p:grpSpPr>
        <p:sp>
          <p:nvSpPr>
            <p:cNvPr id="13" name="Rectangle 12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6" name="Picture 14" descr="Picture 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b="5336"/>
          <a:stretch>
            <a:fillRect/>
          </a:stretch>
        </p:blipFill>
        <p:spPr bwMode="auto">
          <a:xfrm>
            <a:off x="6629400" y="0"/>
            <a:ext cx="21939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3276600" y="6596063"/>
            <a:ext cx="5867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100" b="1">
                <a:solidFill>
                  <a:srgbClr val="101141"/>
                </a:solidFill>
              </a:rPr>
              <a:t>BITS </a:t>
            </a:r>
            <a:r>
              <a:rPr lang="en-US" altLang="en-US" sz="1100">
                <a:solidFill>
                  <a:srgbClr val="101141"/>
                </a:solidFill>
              </a:rPr>
              <a:t>Pilani, Deemed to be University under Section 3 of UGC Act, 1956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7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7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8"/>
          <p:cNvSpPr>
            <a:spLocks noGrp="1"/>
          </p:cNvSpPr>
          <p:nvPr>
            <p:ph sz="quarter" idx="10"/>
          </p:nvPr>
        </p:nvSpPr>
        <p:spPr>
          <a:xfrm>
            <a:off x="304800" y="152400"/>
            <a:ext cx="6324600" cy="1143000"/>
          </a:xfrm>
        </p:spPr>
        <p:txBody>
          <a:bodyPr anchor="ctr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23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1295400"/>
            <a:ext cx="7010400" cy="46038"/>
            <a:chOff x="1905000" y="6553200"/>
            <a:chExt cx="7010400" cy="45719"/>
          </a:xfrm>
        </p:grpSpPr>
        <p:sp>
          <p:nvSpPr>
            <p:cNvPr id="4" name="Rectangle 3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2133600" y="6553200"/>
            <a:ext cx="7010400" cy="46038"/>
            <a:chOff x="1905000" y="6553200"/>
            <a:chExt cx="7010400" cy="45719"/>
          </a:xfrm>
        </p:grpSpPr>
        <p:sp>
          <p:nvSpPr>
            <p:cNvPr id="9" name="Rectangle 8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2" name="Picture 14" descr="Picture 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b="5336"/>
          <a:stretch>
            <a:fillRect/>
          </a:stretch>
        </p:blipFill>
        <p:spPr bwMode="auto">
          <a:xfrm>
            <a:off x="6629400" y="0"/>
            <a:ext cx="21939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276600" y="6596063"/>
            <a:ext cx="5867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100" b="1">
                <a:solidFill>
                  <a:srgbClr val="101141"/>
                </a:solidFill>
              </a:rPr>
              <a:t>BITS </a:t>
            </a:r>
            <a:r>
              <a:rPr lang="en-US" altLang="en-US" sz="1100">
                <a:solidFill>
                  <a:srgbClr val="101141"/>
                </a:solidFill>
              </a:rPr>
              <a:t>Pilani, Deemed to be University under Section 3 of UGC Act, 1956</a:t>
            </a:r>
          </a:p>
        </p:txBody>
      </p:sp>
      <p:sp>
        <p:nvSpPr>
          <p:cNvPr id="5" name="Content Placeholder 18"/>
          <p:cNvSpPr>
            <a:spLocks noGrp="1"/>
          </p:cNvSpPr>
          <p:nvPr>
            <p:ph sz="quarter" idx="10"/>
          </p:nvPr>
        </p:nvSpPr>
        <p:spPr>
          <a:xfrm>
            <a:off x="304800" y="152400"/>
            <a:ext cx="6324600" cy="1143000"/>
          </a:xfrm>
        </p:spPr>
        <p:txBody>
          <a:bodyPr anchor="ctr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1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1295400"/>
            <a:ext cx="7010400" cy="46038"/>
            <a:chOff x="1905000" y="6553200"/>
            <a:chExt cx="7010400" cy="45719"/>
          </a:xfrm>
        </p:grpSpPr>
        <p:sp>
          <p:nvSpPr>
            <p:cNvPr id="6" name="Rectangle 5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2133600" y="6553200"/>
            <a:ext cx="7010400" cy="46038"/>
            <a:chOff x="1905000" y="6553200"/>
            <a:chExt cx="7010400" cy="45719"/>
          </a:xfrm>
        </p:grpSpPr>
        <p:sp>
          <p:nvSpPr>
            <p:cNvPr id="11" name="Rectangle 10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4" name="Picture 14" descr="Picture 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b="5336"/>
          <a:stretch>
            <a:fillRect/>
          </a:stretch>
        </p:blipFill>
        <p:spPr bwMode="auto">
          <a:xfrm>
            <a:off x="6629400" y="0"/>
            <a:ext cx="21939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3276600" y="6596063"/>
            <a:ext cx="5867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100" b="1">
                <a:solidFill>
                  <a:srgbClr val="101141"/>
                </a:solidFill>
              </a:rPr>
              <a:t>BITS </a:t>
            </a:r>
            <a:r>
              <a:rPr lang="en-US" altLang="en-US" sz="1100">
                <a:solidFill>
                  <a:srgbClr val="101141"/>
                </a:solidFill>
              </a:rPr>
              <a:t>Pilani, Pilani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8"/>
          <p:cNvSpPr>
            <a:spLocks noGrp="1"/>
          </p:cNvSpPr>
          <p:nvPr>
            <p:ph sz="quarter" idx="13"/>
          </p:nvPr>
        </p:nvSpPr>
        <p:spPr>
          <a:xfrm>
            <a:off x="304800" y="152400"/>
            <a:ext cx="6324600" cy="1143000"/>
          </a:xfrm>
        </p:spPr>
        <p:txBody>
          <a:bodyPr anchor="ctr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10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0" y="1295400"/>
            <a:ext cx="7010400" cy="46038"/>
            <a:chOff x="1905000" y="6553200"/>
            <a:chExt cx="7010400" cy="45719"/>
          </a:xfrm>
        </p:grpSpPr>
        <p:sp>
          <p:nvSpPr>
            <p:cNvPr id="7" name="Rectangle 6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10"/>
          <p:cNvGrpSpPr>
            <a:grpSpLocks/>
          </p:cNvGrpSpPr>
          <p:nvPr userDrawn="1"/>
        </p:nvGrpSpPr>
        <p:grpSpPr bwMode="auto">
          <a:xfrm>
            <a:off x="2133600" y="6553200"/>
            <a:ext cx="7010400" cy="46038"/>
            <a:chOff x="1905000" y="6553200"/>
            <a:chExt cx="7010400" cy="45719"/>
          </a:xfrm>
        </p:grpSpPr>
        <p:sp>
          <p:nvSpPr>
            <p:cNvPr id="11" name="Rectangle 10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4" name="Picture 14" descr="Picture 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b="5336"/>
          <a:stretch>
            <a:fillRect/>
          </a:stretch>
        </p:blipFill>
        <p:spPr bwMode="auto">
          <a:xfrm>
            <a:off x="6629400" y="0"/>
            <a:ext cx="21939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3276600" y="6596063"/>
            <a:ext cx="5867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100" b="1">
                <a:solidFill>
                  <a:srgbClr val="101141"/>
                </a:solidFill>
              </a:rPr>
              <a:t>BITS </a:t>
            </a:r>
            <a:r>
              <a:rPr lang="en-US" altLang="en-US" sz="1100">
                <a:solidFill>
                  <a:srgbClr val="101141"/>
                </a:solidFill>
              </a:rPr>
              <a:t>Pilani, Pilani Campus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07025"/>
            <a:ext cx="5486400" cy="304800"/>
          </a:xfrm>
        </p:spPr>
        <p:txBody>
          <a:bodyPr anchor="b"/>
          <a:lstStyle>
            <a:lvl1pPr algn="l">
              <a:defRPr sz="1800" b="1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486400" cy="3429000"/>
          </a:xfr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1825"/>
            <a:ext cx="5486400" cy="304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18"/>
          <p:cNvSpPr>
            <a:spLocks noGrp="1"/>
          </p:cNvSpPr>
          <p:nvPr>
            <p:ph sz="quarter" idx="10"/>
          </p:nvPr>
        </p:nvSpPr>
        <p:spPr>
          <a:xfrm>
            <a:off x="304800" y="152400"/>
            <a:ext cx="6324600" cy="1143000"/>
          </a:xfrm>
        </p:spPr>
        <p:txBody>
          <a:bodyPr anchor="ctr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80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0BD21E-A3F0-48BC-96FC-E9CF2E9AA235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F088A5-E1D8-4B4A-821B-5D40FC9ECF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spc="-15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3352800"/>
            <a:ext cx="6781800" cy="1600200"/>
          </a:xfrm>
        </p:spPr>
        <p:txBody>
          <a:bodyPr/>
          <a:lstStyle/>
          <a:p>
            <a:pPr algn="ctr">
              <a:defRPr/>
            </a:pPr>
            <a:r>
              <a:rPr lang="en-US" sz="3200" dirty="0"/>
              <a:t>Artificial Intelligence</a:t>
            </a:r>
            <a:br>
              <a:rPr lang="en-US" sz="3200" dirty="0"/>
            </a:br>
            <a:r>
              <a:rPr lang="en-US" sz="3200" dirty="0"/>
              <a:t>CS F407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quarter" idx="13"/>
          </p:nvPr>
        </p:nvSpPr>
        <p:spPr>
          <a:xfrm>
            <a:off x="2286000" y="4800600"/>
            <a:ext cx="6400800" cy="12954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C000"/>
                </a:solidFill>
              </a:rPr>
              <a:t>Vishal Gupta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C00000"/>
                </a:solidFill>
              </a:rPr>
              <a:t>Department of Computer Science and Information Systems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C00000"/>
                </a:solidFill>
              </a:rPr>
              <a:t>Birla Institute of Technology and Science</a:t>
            </a:r>
          </a:p>
          <a:p>
            <a:pPr>
              <a:spcBef>
                <a:spcPct val="0"/>
              </a:spcBef>
            </a:pPr>
            <a:r>
              <a:rPr lang="en-US" altLang="en-US" dirty="0" err="1">
                <a:solidFill>
                  <a:srgbClr val="C00000"/>
                </a:solidFill>
              </a:rPr>
              <a:t>Pilani</a:t>
            </a:r>
            <a:r>
              <a:rPr lang="en-US" altLang="en-US" dirty="0">
                <a:solidFill>
                  <a:srgbClr val="C00000"/>
                </a:solidFill>
              </a:rPr>
              <a:t> Campus, </a:t>
            </a:r>
            <a:r>
              <a:rPr lang="en-US" altLang="en-US" dirty="0" err="1">
                <a:solidFill>
                  <a:srgbClr val="C00000"/>
                </a:solidFill>
              </a:rPr>
              <a:t>Pilani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48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/>
              <a:t>Wumpus world characterization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CC0099"/>
                </a:solidFill>
              </a:rPr>
              <a:t>Fully</a:t>
            </a:r>
            <a:r>
              <a:rPr lang="en-US" altLang="en-US" u="sng"/>
              <a:t> </a:t>
            </a:r>
            <a:r>
              <a:rPr lang="en-US" altLang="en-US" u="sng">
                <a:solidFill>
                  <a:srgbClr val="CC0099"/>
                </a:solidFill>
              </a:rPr>
              <a:t>Observable</a:t>
            </a:r>
            <a:r>
              <a:rPr lang="en-US" altLang="en-US"/>
              <a:t> No – only </a:t>
            </a:r>
            <a:r>
              <a:rPr lang="en-US" altLang="en-US">
                <a:solidFill>
                  <a:schemeClr val="accent2"/>
                </a:solidFill>
              </a:rPr>
              <a:t>local</a:t>
            </a:r>
            <a:r>
              <a:rPr lang="en-US" altLang="en-US"/>
              <a:t> perception</a:t>
            </a:r>
          </a:p>
          <a:p>
            <a:pPr lvl="3" eaLnBrk="1" hangingPunct="1"/>
            <a:endParaRPr lang="en-US" altLang="en-US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Deterministic</a:t>
            </a:r>
            <a:r>
              <a:rPr lang="en-US" altLang="en-US" sz="2800"/>
              <a:t> Yes – outcomes exactly specified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Episodic</a:t>
            </a:r>
            <a:endParaRPr lang="en-US" altLang="en-US" sz="2800"/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Static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Discrete</a:t>
            </a:r>
            <a:endParaRPr lang="en-US" altLang="en-US" sz="2800"/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Single-agent?</a:t>
            </a:r>
            <a:r>
              <a:rPr lang="en-US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27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/>
              <a:t>Wumpus world characterization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CC0099"/>
                </a:solidFill>
              </a:rPr>
              <a:t>Fully</a:t>
            </a:r>
            <a:r>
              <a:rPr lang="en-US" altLang="en-US" u="sng"/>
              <a:t> </a:t>
            </a:r>
            <a:r>
              <a:rPr lang="en-US" altLang="en-US" u="sng">
                <a:solidFill>
                  <a:srgbClr val="CC0099"/>
                </a:solidFill>
              </a:rPr>
              <a:t>Observable</a:t>
            </a:r>
            <a:r>
              <a:rPr lang="en-US" altLang="en-US"/>
              <a:t> No – only </a:t>
            </a:r>
            <a:r>
              <a:rPr lang="en-US" altLang="en-US">
                <a:solidFill>
                  <a:schemeClr val="accent2"/>
                </a:solidFill>
              </a:rPr>
              <a:t>local</a:t>
            </a:r>
            <a:r>
              <a:rPr lang="en-US" altLang="en-US"/>
              <a:t> perception</a:t>
            </a:r>
          </a:p>
          <a:p>
            <a:pPr lvl="3" eaLnBrk="1" hangingPunct="1"/>
            <a:endParaRPr lang="en-US" altLang="en-US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Deterministic</a:t>
            </a:r>
            <a:r>
              <a:rPr lang="en-US" altLang="en-US" sz="2800"/>
              <a:t> Yes – outcomes exactly specified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Episodic</a:t>
            </a:r>
            <a:r>
              <a:rPr lang="en-US" altLang="en-US" sz="2800"/>
              <a:t> No – sequential at the level of actions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Static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Discrete</a:t>
            </a:r>
            <a:endParaRPr lang="en-US" altLang="en-US" sz="2800"/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Single-agent?</a:t>
            </a:r>
            <a:r>
              <a:rPr lang="en-US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55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/>
              <a:t>Wumpus world characterization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CC0099"/>
                </a:solidFill>
              </a:rPr>
              <a:t>Fully</a:t>
            </a:r>
            <a:r>
              <a:rPr lang="en-US" altLang="en-US" u="sng"/>
              <a:t> </a:t>
            </a:r>
            <a:r>
              <a:rPr lang="en-US" altLang="en-US" u="sng">
                <a:solidFill>
                  <a:srgbClr val="CC0099"/>
                </a:solidFill>
              </a:rPr>
              <a:t>Observable</a:t>
            </a:r>
            <a:r>
              <a:rPr lang="en-US" altLang="en-US"/>
              <a:t> No – only </a:t>
            </a:r>
            <a:r>
              <a:rPr lang="en-US" altLang="en-US">
                <a:solidFill>
                  <a:schemeClr val="accent2"/>
                </a:solidFill>
              </a:rPr>
              <a:t>local</a:t>
            </a:r>
            <a:r>
              <a:rPr lang="en-US" altLang="en-US"/>
              <a:t> perception</a:t>
            </a:r>
          </a:p>
          <a:p>
            <a:pPr lvl="3" eaLnBrk="1" hangingPunct="1"/>
            <a:endParaRPr lang="en-US" altLang="en-US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Deterministic</a:t>
            </a:r>
            <a:r>
              <a:rPr lang="en-US" altLang="en-US" sz="2800"/>
              <a:t> Yes – outcomes exactly specified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Episodic</a:t>
            </a:r>
            <a:r>
              <a:rPr lang="en-US" altLang="en-US" sz="2800"/>
              <a:t> No – sequential at the level of actions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Static</a:t>
            </a:r>
            <a:r>
              <a:rPr lang="en-US" altLang="en-US" sz="2800"/>
              <a:t>  Yes – Wumpus and Pits do not move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Discrete</a:t>
            </a:r>
            <a:endParaRPr lang="en-US" altLang="en-US" sz="2800"/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Single-agent?</a:t>
            </a:r>
            <a:r>
              <a:rPr lang="en-US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99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/>
              <a:t>Wumpus world characterization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CC0099"/>
                </a:solidFill>
              </a:rPr>
              <a:t>Fully</a:t>
            </a:r>
            <a:r>
              <a:rPr lang="en-US" altLang="en-US" u="sng"/>
              <a:t> </a:t>
            </a:r>
            <a:r>
              <a:rPr lang="en-US" altLang="en-US" u="sng">
                <a:solidFill>
                  <a:srgbClr val="CC0099"/>
                </a:solidFill>
              </a:rPr>
              <a:t>Observable</a:t>
            </a:r>
            <a:r>
              <a:rPr lang="en-US" altLang="en-US"/>
              <a:t> No – only </a:t>
            </a:r>
            <a:r>
              <a:rPr lang="en-US" altLang="en-US">
                <a:solidFill>
                  <a:schemeClr val="accent2"/>
                </a:solidFill>
              </a:rPr>
              <a:t>local</a:t>
            </a:r>
            <a:r>
              <a:rPr lang="en-US" altLang="en-US"/>
              <a:t> perception</a:t>
            </a:r>
          </a:p>
          <a:p>
            <a:pPr lvl="3" eaLnBrk="1" hangingPunct="1"/>
            <a:endParaRPr lang="en-US" altLang="en-US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Deterministic</a:t>
            </a:r>
            <a:r>
              <a:rPr lang="en-US" altLang="en-US" sz="2800"/>
              <a:t> Yes – outcomes exactly specified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Episodic</a:t>
            </a:r>
            <a:r>
              <a:rPr lang="en-US" altLang="en-US" sz="2800"/>
              <a:t> No – sequential at the level of actions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Static</a:t>
            </a:r>
            <a:r>
              <a:rPr lang="en-US" altLang="en-US" sz="2800"/>
              <a:t>  Yes – Wumpus and Pits do not move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Discrete</a:t>
            </a:r>
            <a:r>
              <a:rPr lang="en-US" altLang="en-US" sz="2800"/>
              <a:t> Yes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Single-agent?</a:t>
            </a:r>
            <a:r>
              <a:rPr lang="en-US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67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/>
              <a:t>Wumpus world characterization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CC0099"/>
                </a:solidFill>
              </a:rPr>
              <a:t>Fully</a:t>
            </a:r>
            <a:r>
              <a:rPr lang="en-US" altLang="en-US" u="sng"/>
              <a:t> </a:t>
            </a:r>
            <a:r>
              <a:rPr lang="en-US" altLang="en-US" u="sng">
                <a:solidFill>
                  <a:srgbClr val="CC0099"/>
                </a:solidFill>
              </a:rPr>
              <a:t>Observable</a:t>
            </a:r>
            <a:r>
              <a:rPr lang="en-US" altLang="en-US"/>
              <a:t> No – only </a:t>
            </a:r>
            <a:r>
              <a:rPr lang="en-US" altLang="en-US">
                <a:solidFill>
                  <a:schemeClr val="accent2"/>
                </a:solidFill>
              </a:rPr>
              <a:t>local</a:t>
            </a:r>
            <a:r>
              <a:rPr lang="en-US" altLang="en-US"/>
              <a:t> perception</a:t>
            </a:r>
          </a:p>
          <a:p>
            <a:pPr lvl="3" eaLnBrk="1" hangingPunct="1"/>
            <a:endParaRPr lang="en-US" altLang="en-US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Deterministic</a:t>
            </a:r>
            <a:r>
              <a:rPr lang="en-US" altLang="en-US" sz="2800"/>
              <a:t> Yes – outcomes exactly specified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Episodic</a:t>
            </a:r>
            <a:r>
              <a:rPr lang="en-US" altLang="en-US" sz="2800"/>
              <a:t> No – sequential at the level of actions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Static</a:t>
            </a:r>
            <a:r>
              <a:rPr lang="en-US" altLang="en-US" sz="2800"/>
              <a:t>  Yes – Wumpus and Pits do not move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Discrete</a:t>
            </a:r>
            <a:r>
              <a:rPr lang="en-US" altLang="en-US" sz="2800"/>
              <a:t> Yes</a:t>
            </a:r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Single-agent?</a:t>
            </a:r>
            <a:r>
              <a:rPr lang="en-US" altLang="en-US" sz="2800"/>
              <a:t> Yes – Wumpus is essentially a natural feature</a:t>
            </a:r>
          </a:p>
        </p:txBody>
      </p:sp>
    </p:spTree>
    <p:extLst>
      <p:ext uri="{BB962C8B-B14F-4D97-AF65-F5344CB8AC3E}">
        <p14:creationId xmlns:p14="http://schemas.microsoft.com/office/powerpoint/2010/main" val="145535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Wumpus World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chemeClr val="accent2"/>
                </a:solidFill>
              </a:rPr>
              <a:t>Percepts given to the agent 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Stench 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Breeze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Glitter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Bumb (ran into a wall)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Scream (wumpus has been hit by arrow)</a:t>
            </a:r>
          </a:p>
          <a:p>
            <a:pPr lvl="4" eaLnBrk="1" hangingPunct="1"/>
            <a:endParaRPr lang="en-US" altLang="en-US" sz="1400"/>
          </a:p>
          <a:p>
            <a:pPr lvl="4" eaLnBrk="1" hangingPunct="1"/>
            <a:endParaRPr lang="en-US" altLang="en-US" sz="1400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Principle Difficulty: agent is initially ignorant of the configuration of the environment – going to have to reason to figure out where the gold is without getting killed!</a:t>
            </a:r>
          </a:p>
        </p:txBody>
      </p:sp>
      <p:pic>
        <p:nvPicPr>
          <p:cNvPr id="16388" name="Picture 5" descr="wumpus-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56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Exploring the Wumpus World</a:t>
            </a:r>
          </a:p>
        </p:txBody>
      </p:sp>
      <p:pic>
        <p:nvPicPr>
          <p:cNvPr id="17411" name="Content Placeholder 3" descr="wumpus-seq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2" y="1905000"/>
            <a:ext cx="8169275" cy="3649663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334000" y="1676400"/>
            <a:ext cx="3429000" cy="4246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562600" y="2286000"/>
            <a:ext cx="3276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Initial situation: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Agent in 1,1 and percept is</a:t>
            </a:r>
          </a:p>
          <a:p>
            <a:pPr eaLnBrk="1" hangingPunct="1"/>
            <a:r>
              <a:rPr lang="en-US" altLang="en-US" dirty="0"/>
              <a:t>[None, None, None, None, None]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From this the agent can infer the neighboring squares are safe (otherwise there would be a breeze or a stench)</a:t>
            </a:r>
          </a:p>
        </p:txBody>
      </p:sp>
    </p:spTree>
    <p:extLst>
      <p:ext uri="{BB962C8B-B14F-4D97-AF65-F5344CB8AC3E}">
        <p14:creationId xmlns:p14="http://schemas.microsoft.com/office/powerpoint/2010/main" val="2968450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Exploring a wumpus world</a:t>
            </a:r>
          </a:p>
        </p:txBody>
      </p:sp>
      <p:pic>
        <p:nvPicPr>
          <p:cNvPr id="18435" name="Picture 4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3352800" cy="336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wumpus-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</a:rPr>
              <a:t>Logics</a:t>
            </a:r>
            <a:r>
              <a:rPr lang="en-US" altLang="en-US" dirty="0"/>
              <a:t> are formal languages for representing information such that conclusions can be drawn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</a:rPr>
              <a:t>Syntax</a:t>
            </a:r>
            <a:r>
              <a:rPr lang="en-US" altLang="en-US" dirty="0"/>
              <a:t> defines how symbols can be put together to form the sentences in the language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</a:rPr>
              <a:t>Semantics</a:t>
            </a:r>
            <a:r>
              <a:rPr lang="en-US" altLang="en-US" dirty="0"/>
              <a:t> define the "meaning" of sentences;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i.e., define </a:t>
            </a:r>
            <a:r>
              <a:rPr lang="en-US" altLang="en-US" sz="2000" dirty="0">
                <a:solidFill>
                  <a:schemeClr val="accent2"/>
                </a:solidFill>
              </a:rPr>
              <a:t>truth</a:t>
            </a:r>
            <a:r>
              <a:rPr lang="en-US" altLang="en-US" sz="2000" dirty="0"/>
              <a:t> of a sentence in a world (given an interpretation)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E.g., the language of arithmetic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x+2 ≥ y is a sentence; x2+y &gt; {} is not a sentence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x+2 ≥ y 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the number x+2 is no less than the number 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x+2 ≥ y is true in a world where x = 7, y = 1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x+2 ≥ y is false in a world where x = 0, y = 6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Logic in general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029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86800" cy="452596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2"/>
                </a:solidFill>
              </a:rPr>
              <a:t>Entailment</a:t>
            </a:r>
            <a:r>
              <a:rPr lang="en-US" altLang="en-US" sz="2800" dirty="0"/>
              <a:t> means that one thing </a:t>
            </a:r>
            <a:r>
              <a:rPr lang="en-US" altLang="en-US" sz="2800" dirty="0">
                <a:solidFill>
                  <a:srgbClr val="FF0000"/>
                </a:solidFill>
              </a:rPr>
              <a:t>follows logically from </a:t>
            </a:r>
            <a:r>
              <a:rPr lang="en-US" altLang="en-US" sz="2800" dirty="0"/>
              <a:t>another:</a:t>
            </a:r>
          </a:p>
          <a:p>
            <a:pPr marL="0" indent="0" algn="ctr">
              <a:lnSpc>
                <a:spcPct val="80000"/>
              </a:lnSpc>
            </a:pPr>
            <a:r>
              <a:rPr lang="en-US" altLang="en-US" sz="2800" dirty="0"/>
              <a:t>KB ╞ </a:t>
            </a:r>
            <a:r>
              <a:rPr lang="el-GR" altLang="en-US" sz="2800" dirty="0"/>
              <a:t>α</a:t>
            </a:r>
            <a:r>
              <a:rPr lang="en-US" altLang="en-US" sz="2800" dirty="0"/>
              <a:t>
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Knowledge base </a:t>
            </a:r>
            <a:r>
              <a:rPr lang="en-US" altLang="en-US" sz="2800" i="1" dirty="0"/>
              <a:t>KB</a:t>
            </a:r>
            <a:r>
              <a:rPr lang="en-US" altLang="en-US" sz="2800" dirty="0"/>
              <a:t> entails sentence α if and only if α is true in all worlds where </a:t>
            </a:r>
            <a:r>
              <a:rPr lang="en-US" altLang="en-US" sz="2800" i="1" dirty="0"/>
              <a:t>KB</a:t>
            </a:r>
            <a:r>
              <a:rPr lang="en-US" altLang="en-US" sz="2800" dirty="0"/>
              <a:t> is true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8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E.g., the KB containing “the Phillies won” and “the Reds won” entails “Either the Phillies won or the Reds won”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E.g., </a:t>
            </a:r>
            <a:r>
              <a:rPr lang="en-US" altLang="en-US" sz="2400" dirty="0" err="1"/>
              <a:t>x+y</a:t>
            </a:r>
            <a:r>
              <a:rPr lang="en-US" altLang="en-US" sz="2400" dirty="0"/>
              <a:t> = 4 entails  4 = </a:t>
            </a:r>
            <a:r>
              <a:rPr lang="en-US" altLang="en-US" sz="2400" dirty="0" err="1"/>
              <a:t>x+y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Entailment is a relationship between sentences (i.e., </a:t>
            </a:r>
            <a:r>
              <a:rPr lang="en-US" altLang="en-US" sz="2400" dirty="0">
                <a:solidFill>
                  <a:srgbClr val="FF0000"/>
                </a:solidFill>
              </a:rPr>
              <a:t>syntax</a:t>
            </a:r>
            <a:r>
              <a:rPr lang="en-US" altLang="en-US" sz="2400" dirty="0"/>
              <a:t>) that is based on </a:t>
            </a:r>
            <a:r>
              <a:rPr lang="en-US" altLang="en-US" sz="2400" dirty="0">
                <a:solidFill>
                  <a:srgbClr val="FF0000"/>
                </a:solidFill>
              </a:rPr>
              <a:t>semantics</a:t>
            </a:r>
            <a:endParaRPr lang="en-US" altLang="en-US" sz="2400" dirty="0"/>
          </a:p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Entailment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905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3200" dirty="0">
                <a:latin typeface="Arial" charset="0"/>
                <a:cs typeface="Arial" charset="0"/>
              </a:rPr>
              <a:t>Logical Agents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105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1200" dirty="0">
                <a:latin typeface="Arial" charset="0"/>
                <a:cs typeface="Arial" charset="0"/>
              </a:rPr>
              <a:t>Few slides are taken from: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Logicians typically think in terms of </a:t>
            </a:r>
            <a:r>
              <a:rPr lang="en-US" altLang="en-US" dirty="0">
                <a:solidFill>
                  <a:schemeClr val="accent2"/>
                </a:solidFill>
              </a:rPr>
              <a:t>models</a:t>
            </a:r>
            <a:r>
              <a:rPr lang="en-US" altLang="en-US" dirty="0"/>
              <a:t>, which are formally structured worlds with respect to which truth can be evaluated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We say </a:t>
            </a:r>
            <a:r>
              <a:rPr lang="en-US" altLang="en-US" i="1" dirty="0"/>
              <a:t>m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is a model of</a:t>
            </a:r>
            <a:r>
              <a:rPr lang="en-US" altLang="en-US" dirty="0"/>
              <a:t> a sentence α if α is true in </a:t>
            </a:r>
            <a:r>
              <a:rPr lang="en-US" altLang="en-US" i="1" dirty="0"/>
              <a:t>m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i="1" dirty="0"/>
              <a:t>M(α) </a:t>
            </a:r>
            <a:r>
              <a:rPr lang="en-US" altLang="en-US" dirty="0"/>
              <a:t>is the set of all models of α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Then KB ╞ α </a:t>
            </a:r>
            <a:r>
              <a:rPr lang="en-US" altLang="en-US" dirty="0" err="1"/>
              <a:t>iff</a:t>
            </a:r>
            <a:r>
              <a:rPr lang="en-US" altLang="en-US" dirty="0"/>
              <a:t> </a:t>
            </a:r>
            <a:r>
              <a:rPr lang="en-US" altLang="en-US" i="1" dirty="0"/>
              <a:t>M(KB)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/>
              <a:t>M(</a:t>
            </a:r>
            <a:r>
              <a:rPr lang="en-US" altLang="en-US" dirty="0"/>
              <a:t>α)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E.g. </a:t>
            </a:r>
            <a:r>
              <a:rPr lang="en-US" altLang="en-US" sz="2400" i="1" dirty="0"/>
              <a:t>KB </a:t>
            </a:r>
            <a:r>
              <a:rPr lang="en-US" altLang="en-US" sz="2400" dirty="0"/>
              <a:t>= Phillies won and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400" dirty="0"/>
              <a:t>Yankees won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α = Phillies won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Models</a:t>
            </a:r>
            <a:endParaRPr lang="en-IN" dirty="0"/>
          </a:p>
        </p:txBody>
      </p:sp>
      <p:pic>
        <p:nvPicPr>
          <p:cNvPr id="4" name="Picture 4" descr="model-inc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83" y="3200400"/>
            <a:ext cx="35814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919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3837"/>
            <a:ext cx="68580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The agent has detected </a:t>
            </a:r>
            <a:r>
              <a:rPr lang="en-GB" sz="2000" dirty="0"/>
              <a:t>nothing in [1,1] and a breeze in [2,1]. These </a:t>
            </a:r>
            <a:r>
              <a:rPr lang="en-GB" sz="2000" dirty="0" err="1"/>
              <a:t>percepts</a:t>
            </a:r>
            <a:r>
              <a:rPr lang="en-GB" sz="2000" dirty="0"/>
              <a:t>, combined with the agent’s knowledge of the rules of the </a:t>
            </a:r>
            <a:r>
              <a:rPr lang="en-GB" sz="2000" dirty="0" err="1"/>
              <a:t>wumpus</a:t>
            </a:r>
            <a:r>
              <a:rPr lang="en-GB" sz="2000" dirty="0"/>
              <a:t> world, constitute the KB.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agent is interested (among other things) in whether the adjacent squares [1,2], [2,2], and [3,1] contain pits.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Each of the three </a:t>
            </a:r>
            <a:r>
              <a:rPr lang="en-GB" sz="2000" dirty="0"/>
              <a:t>squares might or might not contain a pit, so (for the purposes of this example) there are 2</a:t>
            </a:r>
            <a:r>
              <a:rPr lang="en-GB" sz="2000" baseline="30000" dirty="0"/>
              <a:t>3</a:t>
            </a:r>
            <a:r>
              <a:rPr lang="en-GB" sz="2000" dirty="0"/>
              <a:t> =8 </a:t>
            </a:r>
            <a:r>
              <a:rPr lang="en-IN" sz="2000" dirty="0"/>
              <a:t>possible models.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US" altLang="en-US" dirty="0"/>
              <a:t>Entailment in the </a:t>
            </a:r>
            <a:r>
              <a:rPr lang="en-US" altLang="en-US" dirty="0" err="1"/>
              <a:t>wumpus</a:t>
            </a:r>
            <a:r>
              <a:rPr lang="en-US" altLang="en-US" dirty="0"/>
              <a:t> world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298713"/>
            <a:ext cx="1998150" cy="2011134"/>
          </a:xfrm>
          <a:prstGeom prst="rect">
            <a:avLst/>
          </a:prstGeom>
        </p:spPr>
      </p:pic>
      <p:pic>
        <p:nvPicPr>
          <p:cNvPr id="5" name="Picture 5" descr="wumpus-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15" y="3766757"/>
            <a:ext cx="225632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0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609313"/>
            <a:ext cx="8229600" cy="791487"/>
          </a:xfrm>
        </p:spPr>
        <p:txBody>
          <a:bodyPr/>
          <a:lstStyle/>
          <a:p>
            <a:r>
              <a:rPr lang="en-GB" dirty="0"/>
              <a:t>Hence, KB ╞ </a:t>
            </a:r>
            <a:r>
              <a:rPr lang="en-GB" dirty="0">
                <a:sym typeface="Symbol" panose="05050102010706020507" pitchFamily="18" charset="2"/>
              </a:rPr>
              <a:t></a:t>
            </a:r>
            <a:r>
              <a:rPr lang="en-GB" baseline="-25000" dirty="0">
                <a:sym typeface="Symbol" panose="05050102010706020507" pitchFamily="18" charset="2"/>
              </a:rPr>
              <a:t>1</a:t>
            </a:r>
            <a:r>
              <a:rPr lang="en-GB" dirty="0">
                <a:sym typeface="Symbol" panose="05050102010706020507" pitchFamily="18" charset="2"/>
              </a:rPr>
              <a:t>;        But, KB does not╞ </a:t>
            </a:r>
            <a:r>
              <a:rPr lang="en-GB" baseline="-25000" dirty="0">
                <a:sym typeface="Symbol" panose="05050102010706020507" pitchFamily="18" charset="2"/>
              </a:rPr>
              <a:t>2</a:t>
            </a:r>
            <a:endParaRPr lang="en-IN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US" altLang="en-US" dirty="0"/>
              <a:t>Entailment in the </a:t>
            </a:r>
            <a:r>
              <a:rPr lang="en-US" altLang="en-US" dirty="0" err="1"/>
              <a:t>wumpus</a:t>
            </a:r>
            <a:r>
              <a:rPr lang="en-US" altLang="en-US" dirty="0"/>
              <a:t> world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11965"/>
            <a:ext cx="7467600" cy="42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Inference is a procedure that allows new sentences to be derived from a knowledge base.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Understanding inference and entailment: think of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Set of all consequences of a KB as a haystack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/>
              <a:t>α</a:t>
            </a:r>
            <a:r>
              <a:rPr lang="en-US" altLang="en-US" sz="2000" dirty="0"/>
              <a:t> as the needle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Entailment is like the needle being in the haystack Inference is like finding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Inference and Entailment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038600"/>
            <a:ext cx="367758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64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Inference Algorithm</a:t>
            </a:r>
            <a:endParaRPr lang="en-I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534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i="1" dirty="0"/>
              <a:t>KB </a:t>
            </a:r>
            <a:r>
              <a:rPr lang="en-US" altLang="en-US" sz="2000" dirty="0"/>
              <a:t>├</a:t>
            </a:r>
            <a:r>
              <a:rPr lang="en-US" altLang="en-US" sz="2000" baseline="-25000" dirty="0" err="1"/>
              <a:t>i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α = sentence α can be derived from </a:t>
            </a:r>
            <a:r>
              <a:rPr lang="en-US" altLang="en-US" sz="2000" i="1" dirty="0"/>
              <a:t>KB </a:t>
            </a:r>
            <a:r>
              <a:rPr lang="en-US" altLang="en-US" sz="2000" dirty="0"/>
              <a:t>by inference algorithm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.</a:t>
            </a:r>
            <a:endParaRPr lang="en-US" altLang="en-US" sz="1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</a:rPr>
              <a:t>Soundness</a:t>
            </a:r>
            <a:r>
              <a:rPr lang="en-US" altLang="en-US" sz="2000" dirty="0"/>
              <a:t>:</a:t>
            </a:r>
            <a:r>
              <a:rPr lang="en-GB" sz="2000" dirty="0"/>
              <a:t>An inference algorithm that derives only entailed sentences is called </a:t>
            </a:r>
            <a:r>
              <a:rPr lang="en-GB" sz="2000" b="1" dirty="0"/>
              <a:t>sound </a:t>
            </a:r>
            <a:r>
              <a:rPr lang="en-GB" sz="2000" dirty="0"/>
              <a:t>or </a:t>
            </a:r>
            <a:r>
              <a:rPr lang="en-GB" sz="2000" b="1" dirty="0"/>
              <a:t>truth</a:t>
            </a:r>
            <a:r>
              <a:rPr lang="en-IN" sz="2000" dirty="0"/>
              <a:t> </a:t>
            </a:r>
            <a:r>
              <a:rPr lang="en-IN" sz="2000" b="1" dirty="0"/>
              <a:t>preserving</a:t>
            </a:r>
            <a:r>
              <a:rPr lang="en-IN" sz="2000" dirty="0"/>
              <a:t>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i="1" dirty="0" err="1"/>
              <a:t>i</a:t>
            </a:r>
            <a:r>
              <a:rPr lang="en-US" altLang="en-US" dirty="0"/>
              <a:t> is sound if whenever </a:t>
            </a:r>
            <a:r>
              <a:rPr lang="en-US" altLang="en-US" i="1" dirty="0"/>
              <a:t>KB </a:t>
            </a:r>
            <a:r>
              <a:rPr lang="en-US" altLang="en-US" dirty="0"/>
              <a:t>├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 </a:t>
            </a:r>
            <a:r>
              <a:rPr lang="en-US" altLang="en-US" dirty="0"/>
              <a:t>α, it is also true that </a:t>
            </a:r>
            <a:r>
              <a:rPr lang="en-US" altLang="en-US" i="1" dirty="0"/>
              <a:t>KB</a:t>
            </a:r>
            <a:r>
              <a:rPr lang="en-US" altLang="en-US" dirty="0"/>
              <a:t>╞ α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</a:rPr>
              <a:t>Completeness</a:t>
            </a:r>
            <a:r>
              <a:rPr lang="en-US" altLang="en-US" sz="2000" dirty="0"/>
              <a:t>: </a:t>
            </a:r>
            <a:r>
              <a:rPr lang="en-GB" altLang="en-US" sz="2000" dirty="0"/>
              <a:t>an inference algorithm is complete if it can derive any sentence that is entailed. </a:t>
            </a:r>
            <a:endParaRPr lang="en-US" altLang="en-US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i="1" dirty="0" err="1"/>
              <a:t>i</a:t>
            </a:r>
            <a:r>
              <a:rPr lang="en-US" altLang="en-US" dirty="0"/>
              <a:t> is complete if whenever </a:t>
            </a:r>
            <a:r>
              <a:rPr lang="en-US" altLang="en-US" i="1" dirty="0"/>
              <a:t>KB</a:t>
            </a:r>
            <a:r>
              <a:rPr lang="en-US" altLang="en-US" dirty="0"/>
              <a:t>╞ α, it is also true that </a:t>
            </a:r>
            <a:r>
              <a:rPr lang="en-US" altLang="en-US" i="1" dirty="0"/>
              <a:t>KB </a:t>
            </a:r>
            <a:r>
              <a:rPr lang="en-US" altLang="en-US" dirty="0"/>
              <a:t>├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 </a:t>
            </a:r>
            <a:r>
              <a:rPr lang="en-US" altLang="en-US" dirty="0"/>
              <a:t>α 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Preview: we will define a logic (first-order logic) which is expressive enough to say almost anything of interest, and for which there exists a sound and complete inference procedure.</a:t>
            </a:r>
            <a:endParaRPr lang="en-US" altLang="en-US" sz="1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That is, the procedure will answer any question whose answer follows from what is known by the </a:t>
            </a:r>
            <a:r>
              <a:rPr lang="en-US" altLang="en-US" sz="2000" i="1" dirty="0"/>
              <a:t>KB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7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to understand:</a:t>
            </a:r>
          </a:p>
          <a:p>
            <a:pPr marL="457200" indent="-457200">
              <a:buAutoNum type="alphaLcParenR"/>
            </a:pPr>
            <a:r>
              <a:rPr lang="en-GB" dirty="0"/>
              <a:t>The syntax of propositional logic </a:t>
            </a:r>
          </a:p>
          <a:p>
            <a:pPr marL="457200" indent="-457200">
              <a:buAutoNum type="alphaLcParenR"/>
            </a:pPr>
            <a:r>
              <a:rPr lang="en-GB" dirty="0"/>
              <a:t>The semantics (i.e. the way in which the truth of sentences is determined).</a:t>
            </a:r>
          </a:p>
          <a:p>
            <a:pPr marL="457200" indent="-457200">
              <a:buAutoNum type="alphaLcParenR"/>
            </a:pPr>
            <a:r>
              <a:rPr lang="en-GB" dirty="0"/>
              <a:t>Entailment: the relation between a sentence and another sentence that follows from it—and see how this leads to a simple algorithm for logical inference.</a:t>
            </a:r>
          </a:p>
          <a:p>
            <a:pPr marL="457200" indent="-457200">
              <a:buAutoNum type="alphaLcParenR"/>
            </a:pP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Propositional Logic: A Very Simple Logic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34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86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The </a:t>
            </a:r>
            <a:r>
              <a:rPr lang="en-IN" sz="2000" b="1" dirty="0"/>
              <a:t>atomic sentences </a:t>
            </a:r>
            <a:r>
              <a:rPr lang="en-GB" sz="2000" dirty="0"/>
              <a:t>consist of a single </a:t>
            </a:r>
            <a:r>
              <a:rPr lang="en-GB" sz="2000" b="1" dirty="0"/>
              <a:t>proposition symbol</a:t>
            </a:r>
            <a:r>
              <a:rPr lang="en-GB" sz="20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Each such symbol stands for a proposition that can </a:t>
            </a:r>
            <a:r>
              <a:rPr lang="en-IN" sz="2000" dirty="0"/>
              <a:t>be true or false.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There are two proposition symbols with fixed meanings: True and False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Complex sentences are constructed from simpler sentences, using parentheses and logical connectives. There are five connectives in common use: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 is a sentence, </a:t>
            </a:r>
            <a:r>
              <a:rPr lang="en-US" altLang="en-US" sz="2000" dirty="0">
                <a:sym typeface="Symbol" panose="05050102010706020507" pitchFamily="18" charset="2"/>
              </a:rPr>
              <a:t>(</a:t>
            </a:r>
            <a:r>
              <a:rPr lang="en-US" altLang="en-US" sz="2000" dirty="0"/>
              <a:t>S)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negation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(S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)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conjunction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(S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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)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disjunction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(S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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)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implication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(S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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) is a sentence (</a:t>
            </a:r>
            <a:r>
              <a:rPr lang="en-US" altLang="en-US" sz="2000" dirty="0" err="1">
                <a:solidFill>
                  <a:schemeClr val="accent2"/>
                </a:solidFill>
              </a:rPr>
              <a:t>biconditional</a:t>
            </a:r>
            <a:r>
              <a:rPr lang="en-US" alt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b="0" dirty="0"/>
              <a:t>Propositional Logic: Syntax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8536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b="0" dirty="0"/>
              <a:t>Propositional Logic: Syntax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162800" cy="46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9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Propositional logic: Semantics</a:t>
            </a:r>
            <a:endParaRPr lang="en-I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Each model specifies true/false for each proposition symbol
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/>
              <a:t>E.g. 	P</a:t>
            </a:r>
            <a:r>
              <a:rPr lang="en-US" altLang="en-US" baseline="-25000"/>
              <a:t>1,2</a:t>
            </a:r>
            <a:r>
              <a:rPr lang="en-US" altLang="en-US"/>
              <a:t> 	P</a:t>
            </a:r>
            <a:r>
              <a:rPr lang="en-US" altLang="en-US" baseline="-25000"/>
              <a:t>2,2</a:t>
            </a:r>
            <a:r>
              <a:rPr lang="en-US" altLang="en-US"/>
              <a:t> 	P</a:t>
            </a:r>
            <a:r>
              <a:rPr lang="en-US" altLang="en-US" baseline="-25000"/>
              <a:t>3,1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/>
              <a:t> 		false	true	false
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With these symbols, 8 possible models, can be enumerated automatically.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Rules for evaluating truth with respect to a model </a:t>
            </a:r>
            <a:r>
              <a:rPr lang="en-US" altLang="en-US" sz="1800" i="1"/>
              <a:t>m</a:t>
            </a:r>
            <a:r>
              <a:rPr lang="en-US" altLang="en-US" sz="1800"/>
              <a:t>:
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		</a:t>
            </a:r>
            <a:r>
              <a:rPr lang="en-US" altLang="en-US" sz="1800"/>
              <a:t>S	is true iff 	S is false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	S</a:t>
            </a:r>
            <a:r>
              <a:rPr lang="en-US" altLang="en-US" sz="1800" baseline="-25000"/>
              <a:t>1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</a:t>
            </a:r>
            <a:r>
              <a:rPr lang="en-US" altLang="en-US" sz="1800"/>
              <a:t> S</a:t>
            </a:r>
            <a:r>
              <a:rPr lang="en-US" altLang="en-US" sz="1800" baseline="-25000"/>
              <a:t>2</a:t>
            </a:r>
            <a:r>
              <a:rPr lang="en-US" altLang="en-US" sz="1800"/>
              <a:t>   is true iff 	S</a:t>
            </a:r>
            <a:r>
              <a:rPr lang="en-US" altLang="en-US" sz="1800" baseline="-25000"/>
              <a:t>1</a:t>
            </a:r>
            <a:r>
              <a:rPr lang="en-US" altLang="en-US" sz="1800"/>
              <a:t> is true </a:t>
            </a:r>
            <a:r>
              <a:rPr lang="en-US" altLang="en-US" sz="1800">
                <a:solidFill>
                  <a:schemeClr val="accent2"/>
                </a:solidFill>
              </a:rPr>
              <a:t>and 	</a:t>
            </a:r>
            <a:r>
              <a:rPr lang="en-US" altLang="en-US" sz="1800"/>
              <a:t>S</a:t>
            </a:r>
            <a:r>
              <a:rPr lang="en-US" altLang="en-US" sz="1800" baseline="-25000"/>
              <a:t>2</a:t>
            </a:r>
            <a:r>
              <a:rPr lang="en-US" altLang="en-US" sz="180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	S</a:t>
            </a:r>
            <a:r>
              <a:rPr lang="en-US" altLang="en-US" sz="1800" baseline="-25000"/>
              <a:t>1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</a:t>
            </a:r>
            <a:r>
              <a:rPr lang="en-US" altLang="en-US" sz="1800"/>
              <a:t> S</a:t>
            </a:r>
            <a:r>
              <a:rPr lang="en-US" altLang="en-US" sz="1800" baseline="-25000"/>
              <a:t>2</a:t>
            </a:r>
            <a:r>
              <a:rPr lang="en-US" altLang="en-US" sz="1800"/>
              <a:t>   is true iff 	S</a:t>
            </a:r>
            <a:r>
              <a:rPr lang="en-US" altLang="en-US" sz="1800" baseline="-25000"/>
              <a:t>1</a:t>
            </a:r>
            <a:r>
              <a:rPr lang="en-US" altLang="en-US" sz="1800"/>
              <a:t>is true </a:t>
            </a:r>
            <a:r>
              <a:rPr lang="en-US" altLang="en-US" sz="1800">
                <a:solidFill>
                  <a:schemeClr val="accent2"/>
                </a:solidFill>
              </a:rPr>
              <a:t>or</a:t>
            </a:r>
            <a:r>
              <a:rPr lang="en-US" altLang="en-US" sz="1800"/>
              <a:t> 	S</a:t>
            </a:r>
            <a:r>
              <a:rPr lang="en-US" altLang="en-US" sz="1800" baseline="-25000"/>
              <a:t>2</a:t>
            </a:r>
            <a:r>
              <a:rPr lang="en-US" altLang="en-US" sz="180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	S</a:t>
            </a:r>
            <a:r>
              <a:rPr lang="en-US" altLang="en-US" sz="1800" baseline="-25000"/>
              <a:t>1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</a:t>
            </a:r>
            <a:r>
              <a:rPr lang="en-US" altLang="en-US" sz="1800"/>
              <a:t> S</a:t>
            </a:r>
            <a:r>
              <a:rPr lang="en-US" altLang="en-US" sz="1800" baseline="-25000"/>
              <a:t>2</a:t>
            </a:r>
            <a:r>
              <a:rPr lang="en-US" altLang="en-US" sz="1800"/>
              <a:t> 	is true iff		S</a:t>
            </a:r>
            <a:r>
              <a:rPr lang="en-US" altLang="en-US" sz="1800" baseline="-25000"/>
              <a:t>1</a:t>
            </a:r>
            <a:r>
              <a:rPr lang="en-US" altLang="en-US" sz="1800"/>
              <a:t> is false </a:t>
            </a:r>
            <a:r>
              <a:rPr lang="en-US" altLang="en-US" sz="1800">
                <a:solidFill>
                  <a:schemeClr val="accent2"/>
                </a:solidFill>
              </a:rPr>
              <a:t>or	</a:t>
            </a:r>
            <a:r>
              <a:rPr lang="en-US" altLang="en-US" sz="1800"/>
              <a:t>S</a:t>
            </a:r>
            <a:r>
              <a:rPr lang="en-US" altLang="en-US" sz="1800" baseline="-25000"/>
              <a:t>2</a:t>
            </a:r>
            <a:r>
              <a:rPr lang="en-US" altLang="en-US" sz="180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	 i.e., 	is false iff	S</a:t>
            </a:r>
            <a:r>
              <a:rPr lang="en-US" altLang="en-US" sz="1800" baseline="-25000"/>
              <a:t>1</a:t>
            </a:r>
            <a:r>
              <a:rPr lang="en-US" altLang="en-US" sz="1800"/>
              <a:t> is true </a:t>
            </a:r>
            <a:r>
              <a:rPr lang="en-US" altLang="en-US" sz="1800">
                <a:solidFill>
                  <a:schemeClr val="accent2"/>
                </a:solidFill>
              </a:rPr>
              <a:t>and	</a:t>
            </a:r>
            <a:r>
              <a:rPr lang="en-US" altLang="en-US" sz="1800"/>
              <a:t>S</a:t>
            </a:r>
            <a:r>
              <a:rPr lang="en-US" altLang="en-US" sz="1800" baseline="-25000"/>
              <a:t>2 </a:t>
            </a:r>
            <a:r>
              <a:rPr lang="en-US" altLang="en-US" sz="1800"/>
              <a:t>is false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	S</a:t>
            </a:r>
            <a:r>
              <a:rPr lang="en-US" altLang="en-US" sz="1800" baseline="-25000"/>
              <a:t>1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</a:t>
            </a:r>
            <a:r>
              <a:rPr lang="en-US" altLang="en-US" sz="1800"/>
              <a:t> S</a:t>
            </a:r>
            <a:r>
              <a:rPr lang="en-US" altLang="en-US" sz="1800" baseline="-25000"/>
              <a:t>2	</a:t>
            </a:r>
            <a:r>
              <a:rPr lang="en-US" altLang="en-US" sz="1800"/>
              <a:t>is true iff		S</a:t>
            </a:r>
            <a:r>
              <a:rPr lang="en-US" altLang="en-US" sz="1800" baseline="-25000"/>
              <a:t>1</a:t>
            </a:r>
            <a:r>
              <a:rPr lang="en-US" altLang="en-US" sz="1800">
                <a:sym typeface="Symbol" panose="05050102010706020507" pitchFamily="18" charset="2"/>
              </a:rPr>
              <a:t></a:t>
            </a:r>
            <a:r>
              <a:rPr lang="en-US" altLang="en-US" sz="1800"/>
              <a:t>S</a:t>
            </a:r>
            <a:r>
              <a:rPr lang="en-US" altLang="en-US" sz="1800" baseline="-25000"/>
              <a:t>2</a:t>
            </a:r>
            <a:r>
              <a:rPr lang="en-US" altLang="en-US" sz="1800"/>
              <a:t> is true </a:t>
            </a:r>
            <a:r>
              <a:rPr lang="en-US" altLang="en-US" sz="1800">
                <a:solidFill>
                  <a:schemeClr val="accent2"/>
                </a:solidFill>
              </a:rPr>
              <a:t>and</a:t>
            </a:r>
            <a:r>
              <a:rPr lang="en-US" altLang="en-US" sz="1800"/>
              <a:t>S</a:t>
            </a:r>
            <a:r>
              <a:rPr lang="en-US" altLang="en-US" sz="1800" baseline="-25000"/>
              <a:t>2</a:t>
            </a:r>
            <a:r>
              <a:rPr lang="en-US" altLang="en-US" sz="1800">
                <a:sym typeface="Symbol" panose="05050102010706020507" pitchFamily="18" charset="2"/>
              </a:rPr>
              <a:t></a:t>
            </a:r>
            <a:r>
              <a:rPr lang="en-US" altLang="en-US" sz="1800"/>
              <a:t>S</a:t>
            </a:r>
            <a:r>
              <a:rPr lang="en-US" altLang="en-US" sz="1800" baseline="-25000"/>
              <a:t>1</a:t>
            </a:r>
            <a:r>
              <a:rPr lang="en-US" altLang="en-US" sz="1800"/>
              <a:t> is true
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6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Simple recursive process evaluates an arbitrary sentence, e.g.,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800">
              <a:sym typeface="Symbol" panose="05050102010706020507" pitchFamily="18" charset="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</a:t>
            </a:r>
            <a:r>
              <a:rPr lang="en-US" altLang="en-US" sz="1800"/>
              <a:t>P</a:t>
            </a:r>
            <a:r>
              <a:rPr lang="en-US" altLang="en-US" sz="1800" baseline="-25000"/>
              <a:t>1,2 </a:t>
            </a:r>
            <a:r>
              <a:rPr lang="en-US" altLang="en-US" sz="1800">
                <a:sym typeface="Symbol" panose="05050102010706020507" pitchFamily="18" charset="2"/>
              </a:rPr>
              <a:t></a:t>
            </a:r>
            <a:r>
              <a:rPr lang="en-US" altLang="en-US" sz="1800"/>
              <a:t> (P</a:t>
            </a:r>
            <a:r>
              <a:rPr lang="en-US" altLang="en-US" sz="1800" baseline="-25000"/>
              <a:t>2,2 </a:t>
            </a:r>
            <a:r>
              <a:rPr lang="en-US" altLang="en-US" sz="1800">
                <a:sym typeface="Symbol" panose="05050102010706020507" pitchFamily="18" charset="2"/>
              </a:rPr>
              <a:t></a:t>
            </a:r>
            <a:r>
              <a:rPr lang="en-US" altLang="en-US" sz="1800" baseline="-25000"/>
              <a:t> </a:t>
            </a:r>
            <a:r>
              <a:rPr lang="en-US" altLang="en-US" sz="1800"/>
              <a:t>P</a:t>
            </a:r>
            <a:r>
              <a:rPr lang="en-US" altLang="en-US" sz="1800" baseline="-25000"/>
              <a:t>3,1</a:t>
            </a:r>
            <a:r>
              <a:rPr lang="en-US" altLang="en-US" sz="1800"/>
              <a:t>) = </a:t>
            </a:r>
            <a:r>
              <a:rPr lang="en-US" altLang="en-US" sz="1800" i="1"/>
              <a:t>true </a:t>
            </a:r>
            <a:r>
              <a:rPr lang="en-US" altLang="en-US" sz="1800">
                <a:sym typeface="Symbol" panose="05050102010706020507" pitchFamily="18" charset="2"/>
              </a:rPr>
              <a:t></a:t>
            </a:r>
            <a:r>
              <a:rPr lang="en-US" altLang="en-US" sz="1800" i="1"/>
              <a:t> </a:t>
            </a:r>
            <a:r>
              <a:rPr lang="en-US" altLang="en-US" sz="1800"/>
              <a:t>(</a:t>
            </a:r>
            <a:r>
              <a:rPr lang="en-US" altLang="en-US" sz="1800" i="1"/>
              <a:t>true </a:t>
            </a:r>
            <a:r>
              <a:rPr lang="en-US" altLang="en-US" sz="1800">
                <a:sym typeface="Symbol" panose="05050102010706020507" pitchFamily="18" charset="2"/>
              </a:rPr>
              <a:t></a:t>
            </a:r>
            <a:r>
              <a:rPr lang="en-US" altLang="en-US" sz="1800" i="1"/>
              <a:t> false</a:t>
            </a:r>
            <a:r>
              <a:rPr lang="en-US" altLang="en-US" sz="1800"/>
              <a:t>) =  </a:t>
            </a:r>
            <a:r>
              <a:rPr lang="en-US" altLang="en-US" sz="1800" i="1"/>
              <a:t>true </a:t>
            </a:r>
            <a:r>
              <a:rPr lang="en-US" altLang="en-US" sz="1800">
                <a:sym typeface="Symbol" panose="05050102010706020507" pitchFamily="18" charset="2"/>
              </a:rPr>
              <a:t></a:t>
            </a:r>
            <a:r>
              <a:rPr lang="en-US" altLang="en-US" sz="1800"/>
              <a:t> </a:t>
            </a:r>
            <a:r>
              <a:rPr lang="en-US" altLang="en-US" sz="1800" i="1"/>
              <a:t>true </a:t>
            </a:r>
            <a:r>
              <a:rPr lang="en-US" altLang="en-US" sz="1800"/>
              <a:t>= </a:t>
            </a:r>
            <a:r>
              <a:rPr lang="en-US" altLang="en-US" sz="1800" i="1"/>
              <a:t>true</a:t>
            </a:r>
            <a:r>
              <a:rPr lang="en-US" altLang="en-US" sz="1800"/>
              <a:t>
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86815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Truth tables for connectives</a:t>
            </a:r>
            <a:endParaRPr lang="en-IN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762000" y="2133600"/>
            <a:ext cx="76962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6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Which work by processes of </a:t>
            </a:r>
            <a:r>
              <a:rPr lang="en-GB" b="1" dirty="0"/>
              <a:t>reasoning </a:t>
            </a:r>
            <a:r>
              <a:rPr lang="en-GB" dirty="0"/>
              <a:t>that operate on internal </a:t>
            </a:r>
            <a:r>
              <a:rPr lang="en-GB" b="1" dirty="0"/>
              <a:t>representations </a:t>
            </a:r>
            <a:r>
              <a:rPr lang="en-GB" dirty="0"/>
              <a:t>of 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Agents that have an explicit representation of knowledge that can be reasoned with.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These agents can manipulate this knowledge to infer new things at the “knowledge level”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/>
              <a:t>knowledge-based agents</a:t>
            </a:r>
          </a:p>
        </p:txBody>
      </p:sp>
    </p:spTree>
    <p:extLst>
      <p:ext uri="{BB962C8B-B14F-4D97-AF65-F5344CB8AC3E}">
        <p14:creationId xmlns:p14="http://schemas.microsoft.com/office/powerpoint/2010/main" val="1092556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Let, </a:t>
            </a:r>
          </a:p>
          <a:p>
            <a:r>
              <a:rPr lang="en-GB" sz="2000" dirty="0" err="1"/>
              <a:t>P</a:t>
            </a:r>
            <a:r>
              <a:rPr lang="en-GB" sz="2000" baseline="-25000" dirty="0" err="1"/>
              <a:t>x,y</a:t>
            </a:r>
            <a:r>
              <a:rPr lang="en-GB" sz="2000" dirty="0"/>
              <a:t> is true if there is a pit in [x, y].</a:t>
            </a:r>
          </a:p>
          <a:p>
            <a:r>
              <a:rPr lang="en-GB" sz="2000" dirty="0" err="1"/>
              <a:t>W</a:t>
            </a:r>
            <a:r>
              <a:rPr lang="en-GB" sz="2000" baseline="-25000" dirty="0" err="1"/>
              <a:t>x,y</a:t>
            </a:r>
            <a:r>
              <a:rPr lang="en-GB" sz="2000" dirty="0"/>
              <a:t> is true if there is a </a:t>
            </a:r>
            <a:r>
              <a:rPr lang="en-GB" sz="2000" dirty="0" err="1"/>
              <a:t>wumpus</a:t>
            </a:r>
            <a:r>
              <a:rPr lang="en-GB" sz="2000" dirty="0"/>
              <a:t> in [x, y], dead or alive.</a:t>
            </a:r>
          </a:p>
          <a:p>
            <a:r>
              <a:rPr lang="en-GB" sz="2000" dirty="0" err="1"/>
              <a:t>B</a:t>
            </a:r>
            <a:r>
              <a:rPr lang="en-GB" sz="2000" baseline="-25000" dirty="0" err="1"/>
              <a:t>x,y</a:t>
            </a:r>
            <a:r>
              <a:rPr lang="en-GB" sz="2000" dirty="0"/>
              <a:t> is true if the agent perceives a breeze in [x, y].</a:t>
            </a:r>
          </a:p>
          <a:p>
            <a:r>
              <a:rPr lang="en-GB" sz="2000" dirty="0" err="1"/>
              <a:t>S</a:t>
            </a:r>
            <a:r>
              <a:rPr lang="en-GB" sz="2000" baseline="-25000" dirty="0" err="1"/>
              <a:t>x,y</a:t>
            </a:r>
            <a:r>
              <a:rPr lang="en-GB" sz="2000" dirty="0"/>
              <a:t> is true if the agent perceives a stench in [x, y].</a:t>
            </a:r>
          </a:p>
          <a:p>
            <a:pPr lvl="1">
              <a:lnSpc>
                <a:spcPct val="90000"/>
              </a:lnSpc>
              <a:buNone/>
            </a:pPr>
            <a:endParaRPr lang="en-GB" altLang="en-US" sz="20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None/>
            </a:pPr>
            <a:r>
              <a:rPr lang="en-GB" altLang="en-US" sz="2000" dirty="0">
                <a:sym typeface="Symbol" panose="05050102010706020507" pitchFamily="18" charset="2"/>
              </a:rPr>
              <a:t>R1:     </a:t>
            </a:r>
            <a:r>
              <a:rPr lang="en-US" altLang="en-US" sz="2000" dirty="0">
                <a:sym typeface="Symbol" panose="05050102010706020507" pitchFamily="18" charset="2"/>
              </a:rPr>
              <a:t></a:t>
            </a:r>
            <a:r>
              <a:rPr lang="en-US" altLang="en-US" sz="2000" dirty="0"/>
              <a:t> P</a:t>
            </a:r>
            <a:r>
              <a:rPr lang="en-US" altLang="en-US" sz="2000" baseline="-25000" dirty="0"/>
              <a:t>1,1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2000" dirty="0"/>
              <a:t>R2:     B</a:t>
            </a:r>
            <a:r>
              <a:rPr lang="en-US" altLang="en-US" sz="2000" baseline="-25000" dirty="0"/>
              <a:t>1,1  </a:t>
            </a:r>
            <a:r>
              <a:rPr lang="en-US" altLang="en-US" sz="2000" dirty="0">
                <a:sym typeface="Symbol" panose="05050102010706020507" pitchFamily="18" charset="2"/>
              </a:rPr>
              <a:t>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(P</a:t>
            </a:r>
            <a:r>
              <a:rPr lang="en-US" altLang="en-US" sz="2000" baseline="-25000" dirty="0"/>
              <a:t>1,2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</a:t>
            </a:r>
            <a:r>
              <a:rPr lang="en-US" altLang="en-US" sz="2000" dirty="0"/>
              <a:t> P</a:t>
            </a:r>
            <a:r>
              <a:rPr lang="en-US" altLang="en-US" sz="2000" baseline="-25000" dirty="0"/>
              <a:t>2,1</a:t>
            </a:r>
            <a:r>
              <a:rPr lang="en-US" altLang="en-US" sz="2000" dirty="0"/>
              <a:t>)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en-US" sz="2000" dirty="0"/>
              <a:t>R3:     B</a:t>
            </a:r>
            <a:r>
              <a:rPr lang="en-US" altLang="en-US" sz="2000" baseline="-25000" dirty="0"/>
              <a:t>2,1  </a:t>
            </a:r>
            <a:r>
              <a:rPr lang="en-US" altLang="en-US" sz="2000" dirty="0">
                <a:sym typeface="Symbol" panose="05050102010706020507" pitchFamily="18" charset="2"/>
              </a:rPr>
              <a:t> </a:t>
            </a:r>
            <a:r>
              <a:rPr lang="en-US" altLang="en-US" sz="2000" dirty="0"/>
              <a:t>(P</a:t>
            </a:r>
            <a:r>
              <a:rPr lang="en-US" altLang="en-US" sz="2000" baseline="-25000" dirty="0"/>
              <a:t>1,1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</a:t>
            </a:r>
            <a:r>
              <a:rPr lang="en-US" altLang="en-US" sz="2000" dirty="0"/>
              <a:t> P</a:t>
            </a:r>
            <a:r>
              <a:rPr lang="en-US" altLang="en-US" sz="2000" baseline="-25000" dirty="0"/>
              <a:t>2,2 </a:t>
            </a:r>
            <a:r>
              <a:rPr lang="en-US" altLang="en-US" sz="2000" dirty="0">
                <a:sym typeface="Symbol" panose="05050102010706020507" pitchFamily="18" charset="2"/>
              </a:rPr>
              <a:t></a:t>
            </a:r>
            <a:r>
              <a:rPr lang="en-US" altLang="en-US" sz="2000" dirty="0"/>
              <a:t> P</a:t>
            </a:r>
            <a:r>
              <a:rPr lang="en-US" altLang="en-US" sz="2000" baseline="-25000" dirty="0"/>
              <a:t>3,1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R4:    </a:t>
            </a:r>
            <a:r>
              <a:rPr lang="en-US" altLang="en-US" sz="2000" dirty="0"/>
              <a:t>B</a:t>
            </a:r>
            <a:r>
              <a:rPr lang="en-US" altLang="en-US" sz="2000" baseline="-25000" dirty="0"/>
              <a:t>1,1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2000" dirty="0"/>
              <a:t>R5:     B</a:t>
            </a:r>
            <a:r>
              <a:rPr lang="en-US" altLang="en-US" sz="2000" baseline="-25000" dirty="0"/>
              <a:t>2,1</a:t>
            </a:r>
            <a:r>
              <a:rPr lang="en-US" altLang="en-US" sz="2000" dirty="0"/>
              <a:t>
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	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US" altLang="en-US" dirty="0"/>
              <a:t>Knowledge base for the </a:t>
            </a:r>
            <a:r>
              <a:rPr lang="en-US" altLang="en-US" dirty="0" err="1"/>
              <a:t>wumpus</a:t>
            </a:r>
            <a:r>
              <a:rPr lang="en-US" altLang="en-US" dirty="0"/>
              <a:t> world</a:t>
            </a:r>
            <a:endParaRPr lang="en-IN" dirty="0"/>
          </a:p>
        </p:txBody>
      </p:sp>
      <p:pic>
        <p:nvPicPr>
          <p:cNvPr id="4" name="Picture 5" descr="wumpus-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371600"/>
            <a:ext cx="264534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065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Simple Inference Procedure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/>
              <a:t>KB</a:t>
            </a:r>
            <a:r>
              <a:rPr lang="en-US" altLang="en-US" dirty="0"/>
              <a:t>╞ α?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Model checking – enumerate the models, and check if α is true in every model in which KB is true. Size of truth table depends on # of atomic symbols.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Remember – a model is a mapping of all atomic symbols to true or false – use semantics of connectives to come to an interpretation for them.</a:t>
            </a:r>
          </a:p>
        </p:txBody>
      </p:sp>
    </p:spTree>
    <p:extLst>
      <p:ext uri="{BB962C8B-B14F-4D97-AF65-F5344CB8AC3E}">
        <p14:creationId xmlns:p14="http://schemas.microsoft.com/office/powerpoint/2010/main" val="4130131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Truth tables for inference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878761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truth table constructed for the </a:t>
            </a:r>
            <a:r>
              <a:rPr lang="en-GB" dirty="0" err="1"/>
              <a:t>wumpus</a:t>
            </a:r>
            <a:r>
              <a:rPr lang="en-GB" dirty="0"/>
              <a:t> world knowledge base. </a:t>
            </a:r>
            <a:r>
              <a:rPr lang="en-GB" i="1" dirty="0"/>
              <a:t>KB </a:t>
            </a:r>
            <a:r>
              <a:rPr lang="en-GB" dirty="0"/>
              <a:t>is true</a:t>
            </a:r>
          </a:p>
          <a:p>
            <a:r>
              <a:rPr lang="en-GB" dirty="0"/>
              <a:t>if R1 through R5 are true, which occurs in just 3 of the 128 rows (the ones underlined in the </a:t>
            </a:r>
            <a:r>
              <a:rPr lang="en-IN" dirty="0"/>
              <a:t>right-hand column).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7696200" cy="3278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867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Q. Is there a pit in P</a:t>
            </a:r>
            <a:r>
              <a:rPr lang="en-GB" baseline="-25000" dirty="0"/>
              <a:t>1, 2</a:t>
            </a:r>
            <a:r>
              <a:rPr lang="en-GB" dirty="0"/>
              <a:t> ?</a:t>
            </a:r>
          </a:p>
          <a:p>
            <a:r>
              <a:rPr lang="en-GB" dirty="0"/>
              <a:t>Q. Is there a pit in P</a:t>
            </a:r>
            <a:r>
              <a:rPr lang="en-GB" baseline="-25000" dirty="0"/>
              <a:t>2, 2</a:t>
            </a:r>
            <a:r>
              <a:rPr lang="en-GB" dirty="0"/>
              <a:t>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214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Inference by enumeration</a:t>
            </a:r>
            <a:endParaRPr lang="en-I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Depth-first enumeration of all models is sound and complete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For </a:t>
            </a:r>
            <a:r>
              <a:rPr lang="en-US" altLang="en-US" sz="2000" i="1" dirty="0"/>
              <a:t>n</a:t>
            </a:r>
            <a:r>
              <a:rPr lang="en-US" altLang="en-US" sz="2000" dirty="0"/>
              <a:t> symbols, time complexity is </a:t>
            </a:r>
            <a:r>
              <a:rPr lang="en-US" altLang="en-US" sz="2000" i="1" dirty="0"/>
              <a:t>O(2</a:t>
            </a:r>
            <a:r>
              <a:rPr lang="en-US" altLang="en-US" sz="2000" i="1" baseline="30000" dirty="0"/>
              <a:t>n</a:t>
            </a:r>
            <a:r>
              <a:rPr lang="en-US" altLang="en-US" sz="2000" i="1" dirty="0"/>
              <a:t>)</a:t>
            </a:r>
            <a:r>
              <a:rPr lang="en-US" altLang="en-US" sz="2000" dirty="0"/>
              <a:t>, space complexity is </a:t>
            </a:r>
            <a:r>
              <a:rPr lang="en-US" altLang="en-US" sz="2000" i="1" dirty="0"/>
              <a:t>O(n)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i="1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5417" r="781" b="19792"/>
          <a:stretch>
            <a:fillRect/>
          </a:stretch>
        </p:blipFill>
        <p:spPr bwMode="auto">
          <a:xfrm>
            <a:off x="1066800" y="2133600"/>
            <a:ext cx="662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245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 have seen entailment by model checking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How, entailment can be done by theorem proving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logical equivalence</a:t>
            </a:r>
            <a:r>
              <a:rPr lang="en-IN" dirty="0"/>
              <a:t>: two </a:t>
            </a:r>
            <a:r>
              <a:rPr lang="en-IN" dirty="0" err="1"/>
              <a:t>sen</a:t>
            </a:r>
            <a:r>
              <a:rPr lang="en-GB" dirty="0" err="1"/>
              <a:t>tences</a:t>
            </a:r>
            <a:r>
              <a:rPr lang="en-GB" dirty="0"/>
              <a:t> α and β are logically equivalent if they are true in the same set of models. We write </a:t>
            </a:r>
            <a:r>
              <a:rPr lang="en-IN" dirty="0"/>
              <a:t>this as </a:t>
            </a:r>
            <a:r>
              <a:rPr lang="el-GR" dirty="0"/>
              <a:t>α ≡ β.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Also, any two sentences α and β are equivalent only if each of them entails the other:</a:t>
            </a:r>
          </a:p>
          <a:p>
            <a:pPr marL="0" indent="0"/>
            <a:r>
              <a:rPr lang="en-GB" dirty="0"/>
              <a:t>	α ≡ β if and only if α |= β and β |= α 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Propositional Theorem Proving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7567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b="0" dirty="0"/>
              <a:t>Propositional Theorem Proving</a:t>
            </a:r>
            <a:endParaRPr lang="en-I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9583" r="3125" b="15625"/>
          <a:stretch>
            <a:fillRect/>
          </a:stretch>
        </p:blipFill>
        <p:spPr bwMode="auto">
          <a:xfrm>
            <a:off x="1066800" y="1828800"/>
            <a:ext cx="716280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386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Validity and satisfiability</a:t>
            </a:r>
            <a:endParaRPr lang="en-IN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 sentence is </a:t>
            </a:r>
            <a:r>
              <a:rPr lang="en-US" altLang="en-US" sz="2000" dirty="0">
                <a:solidFill>
                  <a:schemeClr val="accent2"/>
                </a:solidFill>
              </a:rPr>
              <a:t>valid</a:t>
            </a:r>
            <a:r>
              <a:rPr lang="en-US" altLang="en-US" sz="2000" dirty="0"/>
              <a:t> if it is true in </a:t>
            </a:r>
            <a:r>
              <a:rPr lang="en-US" altLang="en-US" sz="2000" dirty="0">
                <a:solidFill>
                  <a:srgbClr val="FF0000"/>
                </a:solidFill>
              </a:rPr>
              <a:t>all</a:t>
            </a:r>
            <a:r>
              <a:rPr lang="en-US" altLang="en-US" sz="2000" dirty="0"/>
              <a:t> models,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e.g., </a:t>
            </a:r>
            <a:r>
              <a:rPr lang="en-US" altLang="en-US" sz="1800" i="1" dirty="0"/>
              <a:t>True</a:t>
            </a:r>
            <a:r>
              <a:rPr lang="en-US" altLang="en-US" sz="1800" dirty="0"/>
              <a:t>,	A </a:t>
            </a:r>
            <a:r>
              <a:rPr lang="en-US" altLang="en-US" sz="1800" dirty="0">
                <a:sym typeface="Symbol" panose="05050102010706020507" pitchFamily="18" charset="2"/>
              </a:rPr>
              <a:t></a:t>
            </a:r>
            <a:r>
              <a:rPr lang="en-US" altLang="en-US" sz="1800" dirty="0"/>
              <a:t>A, 	A </a:t>
            </a:r>
            <a:r>
              <a:rPr lang="en-US" altLang="en-US" sz="1800" dirty="0">
                <a:sym typeface="Symbol" panose="05050102010706020507" pitchFamily="18" charset="2"/>
              </a:rPr>
              <a:t></a:t>
            </a:r>
            <a:r>
              <a:rPr lang="en-US" altLang="en-US" sz="1800" dirty="0"/>
              <a:t> A, 	(A </a:t>
            </a:r>
            <a:r>
              <a:rPr lang="en-US" altLang="en-US" sz="1800" dirty="0">
                <a:sym typeface="Symbol" panose="05050102010706020507" pitchFamily="18" charset="2"/>
              </a:rPr>
              <a:t></a:t>
            </a:r>
            <a:r>
              <a:rPr lang="en-US" altLang="en-US" sz="1800" dirty="0"/>
              <a:t> (A </a:t>
            </a:r>
            <a:r>
              <a:rPr lang="en-US" altLang="en-US" sz="1800" dirty="0">
                <a:sym typeface="Symbol" panose="05050102010706020507" pitchFamily="18" charset="2"/>
              </a:rPr>
              <a:t> </a:t>
            </a:r>
            <a:r>
              <a:rPr lang="en-US" altLang="en-US" sz="1800" dirty="0"/>
              <a:t>B)) </a:t>
            </a:r>
            <a:r>
              <a:rPr lang="en-US" altLang="en-US" sz="1800" dirty="0">
                <a:sym typeface="Symbol" panose="05050102010706020507" pitchFamily="18" charset="2"/>
              </a:rPr>
              <a:t></a:t>
            </a:r>
            <a:r>
              <a:rPr lang="en-US" altLang="en-US" sz="1800" dirty="0"/>
              <a:t> B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Validity is connected to inference via the </a:t>
            </a:r>
            <a:r>
              <a:rPr lang="en-US" altLang="en-US" sz="2000" dirty="0">
                <a:solidFill>
                  <a:schemeClr val="accent2"/>
                </a:solidFill>
              </a:rPr>
              <a:t>Deduction Theorem</a:t>
            </a:r>
            <a:r>
              <a:rPr lang="en-US" altLang="en-US" sz="20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1800" i="1" dirty="0"/>
              <a:t>KB</a:t>
            </a:r>
            <a:r>
              <a:rPr lang="en-US" altLang="en-US" sz="1800" dirty="0"/>
              <a:t> ╞ α if and only if (</a:t>
            </a:r>
            <a:r>
              <a:rPr lang="en-US" altLang="en-US" sz="1800" i="1" dirty="0"/>
              <a:t>KB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 </a:t>
            </a:r>
            <a:r>
              <a:rPr lang="en-US" altLang="en-US" sz="1800" dirty="0"/>
              <a:t>α) is valid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 sentence is </a:t>
            </a:r>
            <a:r>
              <a:rPr lang="en-US" altLang="en-US" sz="2000" dirty="0" err="1">
                <a:solidFill>
                  <a:schemeClr val="accent2"/>
                </a:solidFill>
              </a:rPr>
              <a:t>satisfiable</a:t>
            </a:r>
            <a:r>
              <a:rPr lang="en-US" altLang="en-US" sz="2000" dirty="0"/>
              <a:t> if it is true in </a:t>
            </a:r>
            <a:r>
              <a:rPr lang="en-US" altLang="en-US" sz="2000" dirty="0">
                <a:solidFill>
                  <a:schemeClr val="accent2"/>
                </a:solidFill>
              </a:rPr>
              <a:t>some</a:t>
            </a:r>
            <a:r>
              <a:rPr lang="en-US" altLang="en-US" sz="2000" dirty="0"/>
              <a:t> model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e.g., A</a:t>
            </a:r>
            <a:r>
              <a:rPr lang="en-US" altLang="en-US" sz="1800" dirty="0">
                <a:sym typeface="Symbol" panose="05050102010706020507" pitchFamily="18" charset="2"/>
              </a:rPr>
              <a:t></a:t>
            </a:r>
            <a:r>
              <a:rPr lang="en-US" altLang="en-US" sz="1800" dirty="0"/>
              <a:t> B, 	C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 sentence is </a:t>
            </a:r>
            <a:r>
              <a:rPr lang="en-US" altLang="en-US" sz="2000" dirty="0" err="1">
                <a:solidFill>
                  <a:schemeClr val="accent2"/>
                </a:solidFill>
              </a:rPr>
              <a:t>unsatisfiable</a:t>
            </a:r>
            <a:r>
              <a:rPr lang="en-US" altLang="en-US" sz="2000" dirty="0"/>
              <a:t> if it is true in </a:t>
            </a:r>
            <a:r>
              <a:rPr lang="en-US" altLang="en-US" sz="2000" dirty="0">
                <a:solidFill>
                  <a:schemeClr val="accent2"/>
                </a:solidFill>
              </a:rPr>
              <a:t>no</a:t>
            </a:r>
            <a:r>
              <a:rPr lang="en-US" altLang="en-US" sz="2000" dirty="0"/>
              <a:t> models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e.g., A</a:t>
            </a:r>
            <a:r>
              <a:rPr lang="en-US" altLang="en-US" sz="1800" dirty="0">
                <a:sym typeface="Symbol" panose="05050102010706020507" pitchFamily="18" charset="2"/>
              </a:rPr>
              <a:t></a:t>
            </a:r>
            <a:r>
              <a:rPr lang="en-US" altLang="en-US" sz="1800" dirty="0"/>
              <a:t>A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Satisfiability is connected to inference via the following:</a:t>
            </a:r>
          </a:p>
          <a:p>
            <a:pPr lvl="1">
              <a:lnSpc>
                <a:spcPct val="80000"/>
              </a:lnSpc>
            </a:pPr>
            <a:r>
              <a:rPr lang="en-US" altLang="en-US" sz="1800" i="1" dirty="0"/>
              <a:t>KB</a:t>
            </a:r>
            <a:r>
              <a:rPr lang="en-US" altLang="en-US" sz="1800" dirty="0"/>
              <a:t> ╞ α if and only if (</a:t>
            </a:r>
            <a:r>
              <a:rPr lang="en-US" altLang="en-US" sz="1800" i="1" dirty="0"/>
              <a:t>KB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</a:t>
            </a:r>
            <a:r>
              <a:rPr lang="en-US" altLang="en-US" sz="1800" dirty="0"/>
              <a:t>α) is </a:t>
            </a:r>
            <a:r>
              <a:rPr lang="en-US" altLang="en-US" sz="1800" dirty="0" err="1"/>
              <a:t>unsatisfiable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25940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235" y="1371600"/>
            <a:ext cx="8229600" cy="4525963"/>
          </a:xfrm>
        </p:spPr>
        <p:txBody>
          <a:bodyPr/>
          <a:lstStyle/>
          <a:p>
            <a:r>
              <a:rPr lang="en-GB" dirty="0"/>
              <a:t>Modus Ponens:                           AND Elimination:  </a:t>
            </a:r>
          </a:p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Inference and Proofs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22" y="1493837"/>
            <a:ext cx="1549556" cy="563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295400"/>
            <a:ext cx="817200" cy="66184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9583" r="3125" b="15625"/>
          <a:stretch>
            <a:fillRect/>
          </a:stretch>
        </p:blipFill>
        <p:spPr bwMode="auto">
          <a:xfrm>
            <a:off x="1066800" y="2227676"/>
            <a:ext cx="716280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111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GB" dirty="0"/>
              <a:t>Given the following, infer </a:t>
            </a:r>
            <a:r>
              <a:rPr lang="en-US" altLang="en-US" dirty="0">
                <a:sym typeface="Symbol" panose="05050102010706020507" pitchFamily="18" charset="2"/>
              </a:rPr>
              <a:t>P</a:t>
            </a:r>
            <a:r>
              <a:rPr lang="en-US" altLang="en-US" baseline="-25000" dirty="0">
                <a:sym typeface="Symbol" panose="05050102010706020507" pitchFamily="18" charset="2"/>
              </a:rPr>
              <a:t>1,2</a:t>
            </a:r>
            <a:endParaRPr lang="en-GB" baseline="-25000" dirty="0"/>
          </a:p>
          <a:p>
            <a:pPr lvl="1">
              <a:lnSpc>
                <a:spcPct val="90000"/>
              </a:lnSpc>
              <a:buNone/>
            </a:pPr>
            <a:r>
              <a:rPr lang="en-GB" altLang="en-US" sz="2000" dirty="0">
                <a:sym typeface="Symbol" panose="05050102010706020507" pitchFamily="18" charset="2"/>
              </a:rPr>
              <a:t>R1:     </a:t>
            </a:r>
            <a:r>
              <a:rPr lang="en-US" altLang="en-US" sz="2000" dirty="0">
                <a:sym typeface="Symbol" panose="05050102010706020507" pitchFamily="18" charset="2"/>
              </a:rPr>
              <a:t></a:t>
            </a:r>
            <a:r>
              <a:rPr lang="en-US" altLang="en-US" sz="2000" dirty="0"/>
              <a:t> P</a:t>
            </a:r>
            <a:r>
              <a:rPr lang="en-US" altLang="en-US" sz="2000" baseline="-25000" dirty="0"/>
              <a:t>1,1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2000" dirty="0"/>
              <a:t>R2:     B</a:t>
            </a:r>
            <a:r>
              <a:rPr lang="en-US" altLang="en-US" sz="2000" baseline="-25000" dirty="0"/>
              <a:t>1,1  </a:t>
            </a:r>
            <a:r>
              <a:rPr lang="en-US" altLang="en-US" sz="2000" dirty="0">
                <a:sym typeface="Symbol" panose="05050102010706020507" pitchFamily="18" charset="2"/>
              </a:rPr>
              <a:t>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(P</a:t>
            </a:r>
            <a:r>
              <a:rPr lang="en-US" altLang="en-US" sz="2000" baseline="-25000" dirty="0"/>
              <a:t>1,2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</a:t>
            </a:r>
            <a:r>
              <a:rPr lang="en-US" altLang="en-US" sz="2000" dirty="0"/>
              <a:t> P</a:t>
            </a:r>
            <a:r>
              <a:rPr lang="en-US" altLang="en-US" sz="2000" baseline="-25000" dirty="0"/>
              <a:t>2,1</a:t>
            </a:r>
            <a:r>
              <a:rPr lang="en-US" altLang="en-US" sz="2000" dirty="0"/>
              <a:t>)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en-US" sz="2000" dirty="0"/>
              <a:t>R3:     B</a:t>
            </a:r>
            <a:r>
              <a:rPr lang="en-US" altLang="en-US" sz="2000" baseline="-25000" dirty="0"/>
              <a:t>2,1  </a:t>
            </a:r>
            <a:r>
              <a:rPr lang="en-US" altLang="en-US" sz="2000" dirty="0">
                <a:sym typeface="Symbol" panose="05050102010706020507" pitchFamily="18" charset="2"/>
              </a:rPr>
              <a:t> </a:t>
            </a:r>
            <a:r>
              <a:rPr lang="en-US" altLang="en-US" sz="2000" dirty="0"/>
              <a:t>(P</a:t>
            </a:r>
            <a:r>
              <a:rPr lang="en-US" altLang="en-US" sz="2000" baseline="-25000" dirty="0"/>
              <a:t>1,1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</a:t>
            </a:r>
            <a:r>
              <a:rPr lang="en-US" altLang="en-US" sz="2000" dirty="0"/>
              <a:t> P</a:t>
            </a:r>
            <a:r>
              <a:rPr lang="en-US" altLang="en-US" sz="2000" baseline="-25000" dirty="0"/>
              <a:t>2,2 </a:t>
            </a:r>
            <a:r>
              <a:rPr lang="en-US" altLang="en-US" sz="2000" dirty="0">
                <a:sym typeface="Symbol" panose="05050102010706020507" pitchFamily="18" charset="2"/>
              </a:rPr>
              <a:t></a:t>
            </a:r>
            <a:r>
              <a:rPr lang="en-US" altLang="en-US" sz="2000" dirty="0"/>
              <a:t> P</a:t>
            </a:r>
            <a:r>
              <a:rPr lang="en-US" altLang="en-US" sz="2000" baseline="-25000" dirty="0"/>
              <a:t>3,1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R4:    </a:t>
            </a:r>
            <a:r>
              <a:rPr lang="en-US" altLang="en-US" sz="2000" dirty="0"/>
              <a:t>B</a:t>
            </a:r>
            <a:r>
              <a:rPr lang="en-US" altLang="en-US" sz="2000" baseline="-25000" dirty="0"/>
              <a:t>1,1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2000" dirty="0"/>
              <a:t>R5:     B</a:t>
            </a:r>
            <a:r>
              <a:rPr lang="en-US" altLang="en-US" sz="2000" baseline="-25000" dirty="0"/>
              <a:t>2,1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Example</a:t>
            </a:r>
            <a:endParaRPr lang="en-IN" dirty="0"/>
          </a:p>
        </p:txBody>
      </p:sp>
      <p:pic>
        <p:nvPicPr>
          <p:cNvPr id="4" name="Picture 5" descr="wumpus-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371600"/>
            <a:ext cx="264534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51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GB" sz="1600" dirty="0"/>
              <a:t>Given the following, infer </a:t>
            </a:r>
            <a:r>
              <a:rPr lang="en-US" altLang="en-US" sz="1600">
                <a:sym typeface="Symbol" panose="05050102010706020507" pitchFamily="18" charset="2"/>
              </a:rPr>
              <a:t>P</a:t>
            </a:r>
            <a:r>
              <a:rPr lang="en-US" altLang="en-US" sz="1600" baseline="-25000">
                <a:sym typeface="Symbol" panose="05050102010706020507" pitchFamily="18" charset="2"/>
              </a:rPr>
              <a:t>1,1</a:t>
            </a:r>
            <a:endParaRPr lang="en-GB" sz="1600" baseline="-25000" dirty="0"/>
          </a:p>
          <a:p>
            <a:pPr lvl="1">
              <a:lnSpc>
                <a:spcPct val="90000"/>
              </a:lnSpc>
              <a:buNone/>
            </a:pPr>
            <a:r>
              <a:rPr lang="en-GB" altLang="en-US" dirty="0">
                <a:sym typeface="Symbol" panose="05050102010706020507" pitchFamily="18" charset="2"/>
              </a:rPr>
              <a:t>R1:     </a:t>
            </a:r>
            <a:r>
              <a:rPr lang="en-US" altLang="en-US" dirty="0">
                <a:sym typeface="Symbol" panose="05050102010706020507" pitchFamily="18" charset="2"/>
              </a:rPr>
              <a:t></a:t>
            </a:r>
            <a:r>
              <a:rPr lang="en-US" altLang="en-US" dirty="0"/>
              <a:t> P</a:t>
            </a:r>
            <a:r>
              <a:rPr lang="en-US" altLang="en-US" baseline="-25000" dirty="0"/>
              <a:t>1,1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dirty="0"/>
              <a:t>R2:     B</a:t>
            </a:r>
            <a:r>
              <a:rPr lang="en-US" altLang="en-US" baseline="-25000" dirty="0"/>
              <a:t>1,1  </a:t>
            </a:r>
            <a:r>
              <a:rPr lang="en-US" altLang="en-US" dirty="0">
                <a:sym typeface="Symbol" panose="05050102010706020507" pitchFamily="18" charset="2"/>
              </a:rPr>
              <a:t></a:t>
            </a:r>
            <a:r>
              <a:rPr lang="en-US" altLang="en-US" baseline="-25000" dirty="0"/>
              <a:t> </a:t>
            </a:r>
            <a:r>
              <a:rPr lang="en-US" altLang="en-US" dirty="0"/>
              <a:t>(P</a:t>
            </a:r>
            <a:r>
              <a:rPr lang="en-US" altLang="en-US" baseline="-25000" dirty="0"/>
              <a:t>1,2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</a:t>
            </a:r>
            <a:r>
              <a:rPr lang="en-US" altLang="en-US" dirty="0"/>
              <a:t> P</a:t>
            </a:r>
            <a:r>
              <a:rPr lang="en-US" altLang="en-US" baseline="-25000" dirty="0"/>
              <a:t>2,1</a:t>
            </a:r>
            <a:r>
              <a:rPr lang="en-US" altLang="en-US" dirty="0"/>
              <a:t>)</a:t>
            </a:r>
            <a:endParaRPr lang="en-US" altLang="en-US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en-US" dirty="0"/>
              <a:t>R3:     B</a:t>
            </a:r>
            <a:r>
              <a:rPr lang="en-US" altLang="en-US" baseline="-25000" dirty="0"/>
              <a:t>2,1  </a:t>
            </a:r>
            <a:r>
              <a:rPr lang="en-US" altLang="en-US" dirty="0">
                <a:sym typeface="Symbol" panose="05050102010706020507" pitchFamily="18" charset="2"/>
              </a:rPr>
              <a:t> </a:t>
            </a:r>
            <a:r>
              <a:rPr lang="en-US" altLang="en-US" dirty="0"/>
              <a:t>(P</a:t>
            </a:r>
            <a:r>
              <a:rPr lang="en-US" altLang="en-US" baseline="-25000" dirty="0"/>
              <a:t>1,1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</a:t>
            </a:r>
            <a:r>
              <a:rPr lang="en-US" altLang="en-US" dirty="0"/>
              <a:t> P</a:t>
            </a:r>
            <a:r>
              <a:rPr lang="en-US" altLang="en-US" baseline="-25000" dirty="0"/>
              <a:t>2,2 </a:t>
            </a:r>
            <a:r>
              <a:rPr lang="en-US" altLang="en-US" dirty="0">
                <a:sym typeface="Symbol" panose="05050102010706020507" pitchFamily="18" charset="2"/>
              </a:rPr>
              <a:t></a:t>
            </a:r>
            <a:r>
              <a:rPr lang="en-US" altLang="en-US" dirty="0"/>
              <a:t> P</a:t>
            </a:r>
            <a:r>
              <a:rPr lang="en-US" altLang="en-US" baseline="-25000" dirty="0"/>
              <a:t>3,1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dirty="0">
                <a:sym typeface="Symbol" panose="05050102010706020507" pitchFamily="18" charset="2"/>
              </a:rPr>
              <a:t>R4:    </a:t>
            </a:r>
            <a:r>
              <a:rPr lang="en-US" altLang="en-US" dirty="0"/>
              <a:t>B</a:t>
            </a:r>
            <a:r>
              <a:rPr lang="en-US" altLang="en-US" baseline="-25000" dirty="0"/>
              <a:t>1,1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dirty="0"/>
              <a:t>R5:     B</a:t>
            </a:r>
            <a:r>
              <a:rPr lang="en-US" altLang="en-US" baseline="-25000" dirty="0"/>
              <a:t>2,1</a:t>
            </a:r>
            <a:endParaRPr lang="en-IN" altLang="en-US" dirty="0"/>
          </a:p>
          <a:p>
            <a:r>
              <a:rPr lang="en-GB" altLang="en-US" sz="1600" dirty="0"/>
              <a:t>	Suppose the </a:t>
            </a:r>
            <a:r>
              <a:rPr lang="en-GB" sz="1600" dirty="0"/>
              <a:t>agent returns from [2,1] to [1,1] and then goes to [1,2], where it perceives a stench, but no breeze. We add the following facts to the </a:t>
            </a:r>
            <a:r>
              <a:rPr lang="en-IN" sz="1600" dirty="0"/>
              <a:t>knowledge base:</a:t>
            </a:r>
          </a:p>
          <a:p>
            <a:r>
              <a:rPr lang="en-IN" sz="1600" dirty="0"/>
              <a:t>	￢B</a:t>
            </a:r>
            <a:r>
              <a:rPr lang="en-IN" sz="1600" baseline="-25000" dirty="0"/>
              <a:t>1,2</a:t>
            </a:r>
            <a:r>
              <a:rPr lang="en-IN" sz="1600" dirty="0"/>
              <a:t> .</a:t>
            </a:r>
          </a:p>
          <a:p>
            <a:r>
              <a:rPr lang="pt-BR" sz="1600" dirty="0"/>
              <a:t>	B</a:t>
            </a:r>
            <a:r>
              <a:rPr lang="pt-BR" sz="1600" baseline="-25000" dirty="0"/>
              <a:t>1,2</a:t>
            </a:r>
            <a:r>
              <a:rPr lang="pt-BR" sz="1600" dirty="0"/>
              <a:t> ⇔ (P</a:t>
            </a:r>
            <a:r>
              <a:rPr lang="pt-BR" sz="1600" baseline="-25000" dirty="0"/>
              <a:t>1,1</a:t>
            </a:r>
            <a:r>
              <a:rPr lang="pt-BR" sz="1600" dirty="0"/>
              <a:t> ∨ P</a:t>
            </a:r>
            <a:r>
              <a:rPr lang="pt-BR" sz="1600" baseline="-25000" dirty="0"/>
              <a:t>2,2</a:t>
            </a:r>
            <a:r>
              <a:rPr lang="pt-BR" sz="1600" dirty="0"/>
              <a:t> ∨ P</a:t>
            </a:r>
            <a:r>
              <a:rPr lang="pt-BR" sz="1600" baseline="-25000" dirty="0"/>
              <a:t>1,3</a:t>
            </a:r>
            <a:r>
              <a:rPr lang="pt-BR" sz="1600" dirty="0"/>
              <a:t>) .</a:t>
            </a:r>
            <a:endParaRPr lang="en-US" alt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Example</a:t>
            </a:r>
            <a:endParaRPr lang="en-IN" dirty="0"/>
          </a:p>
        </p:txBody>
      </p:sp>
      <p:pic>
        <p:nvPicPr>
          <p:cNvPr id="4" name="Picture 5" descr="wumpus-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0"/>
            <a:ext cx="264534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83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10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Knowledge base = set of </a:t>
            </a:r>
            <a:r>
              <a:rPr lang="en-US" altLang="en-US" dirty="0">
                <a:solidFill>
                  <a:schemeClr val="accent2"/>
                </a:solidFill>
              </a:rPr>
              <a:t>sentences</a:t>
            </a:r>
            <a:r>
              <a:rPr lang="en-US" altLang="en-US" dirty="0"/>
              <a:t> in a </a:t>
            </a:r>
            <a:r>
              <a:rPr lang="en-US" altLang="en-US" dirty="0">
                <a:solidFill>
                  <a:schemeClr val="accent2"/>
                </a:solidFill>
              </a:rPr>
              <a:t>formal</a:t>
            </a:r>
            <a:r>
              <a:rPr lang="en-US" altLang="en-US" dirty="0"/>
              <a:t> language</a:t>
            </a:r>
          </a:p>
          <a:p>
            <a:pPr lvl="3" eaLnBrk="1" hangingPunct="1">
              <a:lnSpc>
                <a:spcPct val="80000"/>
              </a:lnSpc>
            </a:pPr>
            <a:endParaRPr lang="en-US" altLang="en-US" sz="12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</a:rPr>
              <a:t>Declarative</a:t>
            </a:r>
            <a:r>
              <a:rPr lang="en-US" altLang="en-US" dirty="0"/>
              <a:t> approach to building an agent (or other system):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Courier New" panose="02070309020205020404" pitchFamily="49" charset="0"/>
              </a:rPr>
              <a:t>Tell</a:t>
            </a:r>
            <a:r>
              <a:rPr lang="en-US" altLang="en-US" sz="2400" dirty="0"/>
              <a:t> it what it needs to know</a:t>
            </a:r>
          </a:p>
          <a:p>
            <a:pPr lvl="3" eaLnBrk="1" hangingPunct="1"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Then it can </a:t>
            </a:r>
            <a:r>
              <a:rPr lang="en-US" altLang="en-US" dirty="0">
                <a:latin typeface="Courier New" panose="02070309020205020404" pitchFamily="49" charset="0"/>
              </a:rPr>
              <a:t>Ask</a:t>
            </a:r>
            <a:r>
              <a:rPr lang="en-US" altLang="en-US" dirty="0"/>
              <a:t> itself what to do - answers should follow from the KB</a:t>
            </a:r>
          </a:p>
          <a:p>
            <a:pPr lvl="3" eaLnBrk="1" hangingPunct="1">
              <a:lnSpc>
                <a:spcPct val="80000"/>
              </a:lnSpc>
            </a:pPr>
            <a:endParaRPr lang="en-US" altLang="en-US" sz="12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Agents can be viewed at the </a:t>
            </a:r>
            <a:r>
              <a:rPr lang="en-US" altLang="en-US" dirty="0">
                <a:solidFill>
                  <a:schemeClr val="accent2"/>
                </a:solidFill>
              </a:rPr>
              <a:t>knowledge level - </a:t>
            </a:r>
            <a:r>
              <a:rPr lang="en-US" altLang="en-US" dirty="0"/>
              <a:t>i.e., what they know, regardless of how implemented</a:t>
            </a:r>
          </a:p>
          <a:p>
            <a:pPr lvl="3" eaLnBrk="1" hangingPunct="1">
              <a:lnSpc>
                <a:spcPct val="80000"/>
              </a:lnSpc>
            </a:pPr>
            <a:endParaRPr lang="en-US" altLang="en-US" sz="12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Or at the </a:t>
            </a:r>
            <a:r>
              <a:rPr lang="en-US" altLang="en-US" dirty="0">
                <a:solidFill>
                  <a:schemeClr val="accent2"/>
                </a:solidFill>
              </a:rPr>
              <a:t>implementation level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i.e., data structures in KB and algorithms that manipulate them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/>
              <a:t>knowledge-based agents</a:t>
            </a:r>
          </a:p>
        </p:txBody>
      </p:sp>
    </p:spTree>
    <p:extLst>
      <p:ext uri="{BB962C8B-B14F-4D97-AF65-F5344CB8AC3E}">
        <p14:creationId xmlns:p14="http://schemas.microsoft.com/office/powerpoint/2010/main" val="3978912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Q. How to use the search algorithms to find a sequence of steps that constitute a proof.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3960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86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Resolution</a:t>
            </a:r>
            <a:r>
              <a:rPr lang="en-GB" sz="2000" dirty="0"/>
              <a:t>: a single inference rule, </a:t>
            </a:r>
            <a:r>
              <a:rPr lang="en-GB" sz="2000" b="1" dirty="0"/>
              <a:t>resolution</a:t>
            </a:r>
            <a:r>
              <a:rPr lang="en-GB" sz="2000" dirty="0"/>
              <a:t>, that yields a </a:t>
            </a:r>
            <a:r>
              <a:rPr lang="en-GB" sz="2000" i="1" u="sng" dirty="0"/>
              <a:t>complete</a:t>
            </a:r>
            <a:r>
              <a:rPr lang="en-GB" sz="2000" dirty="0"/>
              <a:t> inference algorithm when coupled with any complete search algorithm.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What does the following two statements resolves to: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dirty="0"/>
              <a:t>R15 : P</a:t>
            </a:r>
            <a:r>
              <a:rPr lang="en-IN" baseline="-25000" dirty="0"/>
              <a:t>1,1</a:t>
            </a:r>
            <a:r>
              <a:rPr lang="en-IN" dirty="0"/>
              <a:t> ∨ P</a:t>
            </a:r>
            <a:r>
              <a:rPr lang="en-IN" baseline="-25000" dirty="0"/>
              <a:t>2,2</a:t>
            </a:r>
            <a:r>
              <a:rPr lang="en-IN" dirty="0"/>
              <a:t> ∨ P</a:t>
            </a:r>
            <a:r>
              <a:rPr lang="en-IN" baseline="-25000" dirty="0"/>
              <a:t>3,1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dirty="0"/>
              <a:t>R13: ￢P</a:t>
            </a:r>
            <a:r>
              <a:rPr lang="en-IN" baseline="-25000" dirty="0"/>
              <a:t>2,2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Unit resolution inference rule: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Where, each </a:t>
            </a:r>
            <a:r>
              <a:rPr lang="en-GB" sz="2000" dirty="0">
                <a:latin typeface="Brush Script MT" panose="03060802040406070304" pitchFamily="66" charset="0"/>
              </a:rPr>
              <a:t>l</a:t>
            </a:r>
            <a:r>
              <a:rPr lang="en-GB" sz="2000" dirty="0"/>
              <a:t> is a literal and </a:t>
            </a:r>
            <a:r>
              <a:rPr lang="en-GB" sz="2000" dirty="0">
                <a:latin typeface="Brush Script MT" panose="03060802040406070304" pitchFamily="66" charset="0"/>
              </a:rPr>
              <a:t>l</a:t>
            </a:r>
            <a:r>
              <a:rPr lang="en-GB" sz="2000" baseline="-25000" dirty="0"/>
              <a:t>i</a:t>
            </a:r>
            <a:r>
              <a:rPr lang="en-GB" sz="2000" dirty="0"/>
              <a:t> and m are </a:t>
            </a:r>
            <a:r>
              <a:rPr lang="en-GB" sz="2000" b="1" dirty="0"/>
              <a:t>complementary literals.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Full </a:t>
            </a:r>
            <a:r>
              <a:rPr lang="en-IN" sz="2000" b="1" dirty="0"/>
              <a:t>resolution inference </a:t>
            </a:r>
            <a:r>
              <a:rPr lang="en-IN" sz="2000" dirty="0"/>
              <a:t>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/>
              <a:t>Proof by resolution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149401"/>
            <a:ext cx="2941350" cy="5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86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Full </a:t>
            </a:r>
            <a:r>
              <a:rPr lang="en-IN" sz="2000" b="1" dirty="0"/>
              <a:t>resolution inference </a:t>
            </a:r>
            <a:r>
              <a:rPr lang="en-IN" sz="2000" dirty="0"/>
              <a:t>rule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/>
            <a:r>
              <a:rPr lang="en-GB" dirty="0"/>
              <a:t>where </a:t>
            </a:r>
            <a:r>
              <a:rPr lang="en-GB" dirty="0">
                <a:latin typeface="Brush Script MT" panose="03060802040406070304" pitchFamily="66" charset="0"/>
              </a:rPr>
              <a:t>l</a:t>
            </a:r>
            <a:r>
              <a:rPr lang="en-GB" baseline="-25000" dirty="0"/>
              <a:t>i</a:t>
            </a:r>
            <a:r>
              <a:rPr lang="en-GB" dirty="0"/>
              <a:t> and </a:t>
            </a:r>
            <a:r>
              <a:rPr lang="en-GB" dirty="0" err="1"/>
              <a:t>m</a:t>
            </a:r>
            <a:r>
              <a:rPr lang="en-GB" baseline="-25000" dirty="0" err="1"/>
              <a:t>j</a:t>
            </a:r>
            <a:r>
              <a:rPr lang="en-GB" dirty="0"/>
              <a:t> are complementary literals.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Resolution rule forms the basis for a family of </a:t>
            </a:r>
            <a:r>
              <a:rPr lang="en-GB" i="1" dirty="0"/>
              <a:t>complete </a:t>
            </a:r>
            <a:r>
              <a:rPr lang="en-GB" dirty="0"/>
              <a:t>inference procedures.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A resolution-based theorem prover can, for any sentences </a:t>
            </a:r>
            <a:r>
              <a:rPr lang="en-GB" dirty="0"/>
              <a:t>α </a:t>
            </a:r>
            <a:r>
              <a:rPr lang="en-GB" i="1" dirty="0"/>
              <a:t>and </a:t>
            </a:r>
            <a:r>
              <a:rPr lang="en-GB" dirty="0"/>
              <a:t>β </a:t>
            </a:r>
            <a:r>
              <a:rPr lang="en-GB" i="1" dirty="0"/>
              <a:t>in propositional logic, decide whether </a:t>
            </a:r>
            <a:r>
              <a:rPr lang="en-GB" dirty="0"/>
              <a:t>α |= β</a:t>
            </a:r>
            <a:r>
              <a:rPr lang="en-GB" i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i="1" dirty="0"/>
              <a:t>Let See How …….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/>
              <a:t>Proof by resolution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50" y="1905000"/>
            <a:ext cx="803326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93837"/>
            <a:ext cx="89154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Conjunction (AND) and Disjunction (OR)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resolution rule applies only to clauses (that is, disjunctions of literals),</a:t>
            </a:r>
            <a:endParaRPr lang="en-I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A </a:t>
            </a:r>
            <a:r>
              <a:rPr lang="en-GB" sz="2000" dirty="0"/>
              <a:t>sentence expressed as a conjunction of clauses is said to be in </a:t>
            </a:r>
            <a:r>
              <a:rPr lang="en-GB" sz="2000" b="1" dirty="0"/>
              <a:t>conjunctive normal form</a:t>
            </a:r>
            <a:r>
              <a:rPr lang="en-GB" sz="2000" dirty="0"/>
              <a:t> (</a:t>
            </a:r>
            <a:r>
              <a:rPr lang="en-IN" sz="2000" b="1" dirty="0"/>
              <a:t>CNF).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Steps: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dirty="0"/>
              <a:t>Eliminate ⇔, replacing </a:t>
            </a:r>
            <a:r>
              <a:rPr lang="el-GR" dirty="0"/>
              <a:t>α ⇔ β </a:t>
            </a:r>
            <a:r>
              <a:rPr lang="en-IN" dirty="0"/>
              <a:t>with (</a:t>
            </a:r>
            <a:r>
              <a:rPr lang="el-GR" dirty="0"/>
              <a:t>α ⇒ β) ∧ (β ⇒ α).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IN" dirty="0"/>
              <a:t>Eliminate ⇒, replacing </a:t>
            </a:r>
            <a:r>
              <a:rPr lang="el-GR" dirty="0"/>
              <a:t>α ⇒ β </a:t>
            </a:r>
            <a:r>
              <a:rPr lang="en-IN" dirty="0"/>
              <a:t>with ￢</a:t>
            </a:r>
            <a:r>
              <a:rPr lang="el-GR" dirty="0"/>
              <a:t>α ∨ β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Move </a:t>
            </a:r>
            <a:r>
              <a:rPr lang="en-IN" dirty="0"/>
              <a:t>￢ inwards by repeatedly applying double negation, and de-</a:t>
            </a:r>
            <a:r>
              <a:rPr lang="en-IN" dirty="0" err="1"/>
              <a:t>morgan</a:t>
            </a:r>
            <a:r>
              <a:rPr lang="en-IN" dirty="0"/>
              <a:t> laws.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apply the </a:t>
            </a:r>
            <a:r>
              <a:rPr lang="en-GB" dirty="0" err="1"/>
              <a:t>distributivity</a:t>
            </a:r>
            <a:r>
              <a:rPr lang="en-GB" dirty="0"/>
              <a:t> law, distributing ∨ over ∧ wherever possible.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N" dirty="0"/>
          </a:p>
          <a:p>
            <a:pPr lvl="1">
              <a:buFont typeface="Arial" panose="020B0604020202020204" pitchFamily="34" charset="0"/>
              <a:buChar char="•"/>
            </a:pPr>
            <a:endParaRPr lang="en-IN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/>
              <a:t>Conjunctive normal form</a:t>
            </a:r>
          </a:p>
        </p:txBody>
      </p:sp>
    </p:spTree>
    <p:extLst>
      <p:ext uri="{BB962C8B-B14F-4D97-AF65-F5344CB8AC3E}">
        <p14:creationId xmlns:p14="http://schemas.microsoft.com/office/powerpoint/2010/main" val="3198878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18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Steps: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dirty="0"/>
              <a:t>Eliminate ⇔, replacing </a:t>
            </a:r>
            <a:r>
              <a:rPr lang="el-GR" dirty="0"/>
              <a:t>α ⇔ β </a:t>
            </a:r>
            <a:r>
              <a:rPr lang="en-IN" dirty="0"/>
              <a:t>with (</a:t>
            </a:r>
            <a:r>
              <a:rPr lang="el-GR" dirty="0"/>
              <a:t>α ⇒ β) ∧ (β ⇒ α).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IN" dirty="0"/>
              <a:t>Eliminate ⇒, replacing </a:t>
            </a:r>
            <a:r>
              <a:rPr lang="el-GR" dirty="0"/>
              <a:t>α ⇒ β </a:t>
            </a:r>
            <a:r>
              <a:rPr lang="en-IN" dirty="0"/>
              <a:t>with ￢</a:t>
            </a:r>
            <a:r>
              <a:rPr lang="el-GR" dirty="0"/>
              <a:t>α ∨ β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Move </a:t>
            </a:r>
            <a:r>
              <a:rPr lang="en-IN" dirty="0"/>
              <a:t>￢ inwards by repeatedly applying double negation, and de-</a:t>
            </a:r>
            <a:r>
              <a:rPr lang="en-IN" dirty="0" err="1"/>
              <a:t>morgan</a:t>
            </a:r>
            <a:r>
              <a:rPr lang="en-IN" dirty="0"/>
              <a:t> laws.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apply the </a:t>
            </a:r>
            <a:r>
              <a:rPr lang="en-GB" dirty="0" err="1"/>
              <a:t>distributivity</a:t>
            </a:r>
            <a:r>
              <a:rPr lang="en-GB" dirty="0"/>
              <a:t> law, distributing ∨ over ∧ wherever possible.</a:t>
            </a:r>
          </a:p>
          <a:p>
            <a:pPr marL="357188" lvl="2" indent="-357188"/>
            <a:r>
              <a:rPr lang="en-GB" dirty="0"/>
              <a:t>Convert the sentence B ⇔ (P ∨ Q) into CNF.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/>
              <a:t>Conjunctive normal form</a:t>
            </a:r>
          </a:p>
        </p:txBody>
      </p:sp>
    </p:spTree>
    <p:extLst>
      <p:ext uri="{BB962C8B-B14F-4D97-AF65-F5344CB8AC3E}">
        <p14:creationId xmlns:p14="http://schemas.microsoft.com/office/powerpoint/2010/main" val="395663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01141"/>
                </a:solidFill>
              </a:rPr>
              <a:t>Resolution Closure RC(S) o</a:t>
            </a:r>
            <a:r>
              <a:rPr lang="en-GB" sz="2000" dirty="0">
                <a:solidFill>
                  <a:srgbClr val="101141"/>
                </a:solidFill>
              </a:rPr>
              <a:t>f a set of clauses S is the set of all clauses derivable by repeated application of the resolution rule to clauses in S or their </a:t>
            </a:r>
            <a:r>
              <a:rPr lang="en-IN" sz="2000" dirty="0">
                <a:solidFill>
                  <a:srgbClr val="101141"/>
                </a:solidFill>
              </a:rPr>
              <a:t>derivatives.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000" dirty="0">
              <a:solidFill>
                <a:srgbClr val="10114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rgbClr val="101141"/>
                </a:solidFill>
              </a:rPr>
              <a:t>Ground resolution theorem</a:t>
            </a:r>
            <a:r>
              <a:rPr lang="en-IN" sz="2000" dirty="0">
                <a:solidFill>
                  <a:srgbClr val="101141"/>
                </a:solidFill>
              </a:rPr>
              <a:t>: </a:t>
            </a:r>
            <a:r>
              <a:rPr lang="en-GB" sz="2000" dirty="0">
                <a:solidFill>
                  <a:srgbClr val="101141"/>
                </a:solidFill>
              </a:rPr>
              <a:t>If a set of clauses is </a:t>
            </a:r>
            <a:r>
              <a:rPr lang="en-GB" sz="2000" dirty="0" err="1">
                <a:solidFill>
                  <a:srgbClr val="101141"/>
                </a:solidFill>
              </a:rPr>
              <a:t>unsatisfiable</a:t>
            </a:r>
            <a:r>
              <a:rPr lang="en-GB" sz="2000" dirty="0">
                <a:solidFill>
                  <a:srgbClr val="101141"/>
                </a:solidFill>
              </a:rPr>
              <a:t>, then the resolution closure of those clauses </a:t>
            </a:r>
            <a:r>
              <a:rPr lang="en-IN" sz="2000" dirty="0">
                <a:solidFill>
                  <a:srgbClr val="101141"/>
                </a:solidFill>
              </a:rPr>
              <a:t>contains the empty clause.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10114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01141"/>
                </a:solidFill>
              </a:rPr>
              <a:t>Ground resolution theorem can be proved using its contrapositive.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10114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01141"/>
                </a:solidFill>
              </a:rPr>
              <a:t>To show that KB |= α, we have to show that (KB ∧ ￢α) is </a:t>
            </a:r>
            <a:r>
              <a:rPr lang="en-IN" sz="2000" b="1" dirty="0" err="1">
                <a:solidFill>
                  <a:srgbClr val="101141"/>
                </a:solidFill>
              </a:rPr>
              <a:t>unsatisfiable</a:t>
            </a:r>
            <a:r>
              <a:rPr lang="en-IN" sz="2000" b="1" dirty="0">
                <a:solidFill>
                  <a:srgbClr val="10114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000" b="1" dirty="0">
              <a:solidFill>
                <a:srgbClr val="1011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/>
              <a:t>A resolution algorithm</a:t>
            </a:r>
          </a:p>
        </p:txBody>
      </p:sp>
    </p:spTree>
    <p:extLst>
      <p:ext uri="{BB962C8B-B14F-4D97-AF65-F5344CB8AC3E}">
        <p14:creationId xmlns:p14="http://schemas.microsoft.com/office/powerpoint/2010/main" val="2221285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To show that KB |= α, we show that (KB ∧ ￢α) is </a:t>
            </a:r>
            <a:r>
              <a:rPr lang="en-IN" sz="2000" b="1" dirty="0" err="1">
                <a:solidFill>
                  <a:srgbClr val="C00000"/>
                </a:solidFill>
              </a:rPr>
              <a:t>unsatisfiable</a:t>
            </a:r>
            <a:r>
              <a:rPr lang="en-IN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/>
              <a:t>A resolution algorithm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5" y="2057400"/>
            <a:ext cx="850347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23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To show that KB |= α, we show that (KB ∧ ￢α) is </a:t>
            </a:r>
            <a:r>
              <a:rPr lang="en-IN" sz="2000" b="1" dirty="0" err="1">
                <a:solidFill>
                  <a:srgbClr val="C00000"/>
                </a:solidFill>
              </a:rPr>
              <a:t>unsatisfiable</a:t>
            </a:r>
            <a:r>
              <a:rPr lang="en-IN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/>
              <a:t>A resolution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7419975" cy="46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27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Can we improve upon the previous PL RESOLUTION </a:t>
            </a:r>
            <a:r>
              <a:rPr lang="en-GB" sz="2000" dirty="0" err="1"/>
              <a:t>algo</a:t>
            </a:r>
            <a:r>
              <a:rPr lang="en-GB" sz="2000" dirty="0"/>
              <a:t> for some specific cases?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Definite Clause</a:t>
            </a:r>
            <a:r>
              <a:rPr lang="en-GB" sz="2000" dirty="0"/>
              <a:t>: is a disjunction of literals of which </a:t>
            </a:r>
            <a:r>
              <a:rPr lang="en-GB" sz="2000" i="1" dirty="0"/>
              <a:t>exactly one is positive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Horn Clause</a:t>
            </a:r>
            <a:r>
              <a:rPr lang="en-GB" sz="2000" dirty="0"/>
              <a:t>: is a disjunction of literals of which </a:t>
            </a:r>
            <a:r>
              <a:rPr lang="en-GB" sz="2000" i="1" dirty="0"/>
              <a:t>at </a:t>
            </a:r>
            <a:r>
              <a:rPr lang="en-IN" sz="2000" i="1" dirty="0"/>
              <a:t>most one is positive</a:t>
            </a:r>
            <a:r>
              <a:rPr lang="en-IN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All definite clauses are Horn clauses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Clauses with no positive </a:t>
            </a:r>
            <a:r>
              <a:rPr lang="en-GB" sz="2000" dirty="0"/>
              <a:t>literals are called </a:t>
            </a:r>
            <a:r>
              <a:rPr lang="en-GB" sz="2000" b="1" dirty="0"/>
              <a:t>goal clauses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Horn clauses are closed under resolution, i.e. if you resolve two Horn clauses, you get back a Horn clause.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dirty="0"/>
              <a:t>Horn clauses and definite clauses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43400"/>
            <a:ext cx="501532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86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Every definite clause can be written as an implication whose premise is a conjunction of positive literals and whose conclusion is a single positive literal.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Inference with Horn clauses can be done through the </a:t>
            </a:r>
            <a:r>
              <a:rPr lang="en-GB" sz="2000" b="1" dirty="0"/>
              <a:t>forward-chaining </a:t>
            </a:r>
            <a:r>
              <a:rPr lang="en-GB" sz="2000" dirty="0"/>
              <a:t>and </a:t>
            </a:r>
            <a:r>
              <a:rPr lang="en-GB" sz="2000" b="1" dirty="0"/>
              <a:t>backward-</a:t>
            </a:r>
            <a:r>
              <a:rPr lang="en-IN" sz="2000" b="1" dirty="0"/>
              <a:t>chaining </a:t>
            </a:r>
            <a:r>
              <a:rPr lang="en-IN" sz="2000" dirty="0"/>
              <a:t>algorithms.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Deciding entailment with Horn clauses can be done in time that is </a:t>
            </a:r>
            <a:r>
              <a:rPr lang="en-GB" sz="2000" i="1" dirty="0"/>
              <a:t>linear </a:t>
            </a:r>
            <a:r>
              <a:rPr lang="en-GB" sz="2000" dirty="0"/>
              <a:t>in the size of </a:t>
            </a:r>
            <a:r>
              <a:rPr lang="en-IN" sz="2000" dirty="0"/>
              <a:t>the knowledge base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dirty="0"/>
              <a:t>Horn clauses and definite clauses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903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341437"/>
            <a:ext cx="8241059" cy="4678363"/>
          </a:xfrm>
        </p:spPr>
        <p:txBody>
          <a:bodyPr/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C00000"/>
                </a:solidFill>
              </a:rPr>
              <a:t>MAKE-PERCEPT-SENTENCE constructs a sentence asserting </a:t>
            </a:r>
            <a:r>
              <a:rPr lang="en-GB" sz="1800" dirty="0">
                <a:solidFill>
                  <a:srgbClr val="C00000"/>
                </a:solidFill>
              </a:rPr>
              <a:t>that the agent perceived the given percept at the given time.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C00000"/>
                </a:solidFill>
              </a:rPr>
              <a:t>MAKE-ACTION-QUERY constructs a sentence that asks what action should be done at the current time.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C00000"/>
                </a:solidFill>
              </a:rPr>
              <a:t>MAKE-ACTION-SENTENCE constructs a sentence asserting that the chosen action was executed.</a:t>
            </a:r>
            <a:endParaRPr lang="en-IN" sz="1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/>
              <a:t>knowledge-based agents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1437"/>
            <a:ext cx="7562992" cy="33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5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dirty="0"/>
              <a:t>Forward Chaining Algorithm for Propositional Logic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7162800" cy="43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718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683197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65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Effective propositional model checking</a:t>
            </a:r>
            <a:endParaRPr lang="en-IN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Depth-first enumeration of all models is sound and complete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For </a:t>
            </a:r>
            <a:r>
              <a:rPr lang="en-US" altLang="en-US" sz="2000" i="1" dirty="0"/>
              <a:t>n</a:t>
            </a:r>
            <a:r>
              <a:rPr lang="en-US" altLang="en-US" sz="2000" dirty="0"/>
              <a:t> symbols, time complexity is </a:t>
            </a:r>
            <a:r>
              <a:rPr lang="en-US" altLang="en-US" sz="2000" i="1" dirty="0"/>
              <a:t>O(2</a:t>
            </a:r>
            <a:r>
              <a:rPr lang="en-US" altLang="en-US" sz="2000" i="1" baseline="30000" dirty="0"/>
              <a:t>n</a:t>
            </a:r>
            <a:r>
              <a:rPr lang="en-US" altLang="en-US" sz="2000" i="1" dirty="0"/>
              <a:t>)</a:t>
            </a:r>
            <a:r>
              <a:rPr lang="en-US" altLang="en-US" sz="2000" dirty="0"/>
              <a:t>, space complexity is </a:t>
            </a:r>
            <a:r>
              <a:rPr lang="en-US" altLang="en-US" sz="2000" i="1" dirty="0"/>
              <a:t>O(n)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i="1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5417" r="781" b="19792"/>
          <a:stretch>
            <a:fillRect/>
          </a:stretch>
        </p:blipFill>
        <p:spPr bwMode="auto">
          <a:xfrm>
            <a:off x="1066800" y="2133600"/>
            <a:ext cx="662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701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dirty="0"/>
              <a:t>Davis Putnam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i="1" dirty="0"/>
              <a:t>Early termination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i="1" dirty="0"/>
              <a:t>Unit clause heuristic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i="1" dirty="0"/>
              <a:t>Pure symbol heuristic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dirty="0"/>
              <a:t>if </a:t>
            </a:r>
            <a:r>
              <a:rPr lang="en-GB" dirty="0"/>
              <a:t>a sentence has a model, then it has a model with the pure symbols assigned so as to make their literals true, because doing so can never make a clause false.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3098932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06" y="1493838"/>
            <a:ext cx="8144987" cy="45259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dirty="0"/>
              <a:t>Davis Putnam algorithm</a:t>
            </a:r>
          </a:p>
        </p:txBody>
      </p:sp>
    </p:spTree>
    <p:extLst>
      <p:ext uri="{BB962C8B-B14F-4D97-AF65-F5344CB8AC3E}">
        <p14:creationId xmlns:p14="http://schemas.microsoft.com/office/powerpoint/2010/main" val="806661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10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Component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Variable and value ordering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Intelligent backtracking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Random restarts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Clever indexing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dirty="0"/>
              <a:t>How to fasten SAT-Solvers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39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10600" cy="4525963"/>
          </a:xfrm>
        </p:spPr>
        <p:txBody>
          <a:bodyPr/>
          <a:lstStyle/>
          <a:p>
            <a:pPr marL="0" indent="0"/>
            <a:r>
              <a:rPr lang="en-GB" b="1" u="sng" dirty="0"/>
              <a:t>Three requirements: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Enable the agent to deduce, to the extent possible, the state of the world given its percept history.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How the agent can keep track of the world efficiently without going back into the percept history for each inference.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How the agent can use logical inference to construct plans that are guaranteed to </a:t>
            </a:r>
            <a:r>
              <a:rPr lang="en-IN" dirty="0"/>
              <a:t>achieve its goals.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Agents Based On Propositional Logic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2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10600" cy="4525963"/>
          </a:xfrm>
        </p:spPr>
        <p:txBody>
          <a:bodyPr/>
          <a:lstStyle/>
          <a:p>
            <a:r>
              <a:rPr lang="en-GB" b="1" dirty="0"/>
              <a:t>The current state of the world: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knowledge base is composed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axioms: general knowledge about how the world 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percept sentences: obtained from the agent’s experience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u="sng" dirty="0"/>
              <a:t>Problem</a:t>
            </a:r>
            <a:r>
              <a:rPr lang="en-GB" dirty="0"/>
              <a:t>: Deducing the current state of the </a:t>
            </a:r>
            <a:r>
              <a:rPr lang="en-GB" dirty="0" err="1"/>
              <a:t>wumpus</a:t>
            </a:r>
            <a:r>
              <a:rPr lang="en-GB" dirty="0"/>
              <a:t> world.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Agents Based On Propositional Logic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1580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10600" cy="4525963"/>
          </a:xfrm>
        </p:spPr>
        <p:txBody>
          <a:bodyPr/>
          <a:lstStyle/>
          <a:p>
            <a:r>
              <a:rPr lang="en-GB" sz="1800" b="1" u="sng" dirty="0"/>
              <a:t>Collect axioms from general knowledge about how the world works: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800" dirty="0"/>
              <a:t>Starting square </a:t>
            </a:r>
            <a:r>
              <a:rPr lang="en-GB" sz="1800" dirty="0"/>
              <a:t>contains no pit and no </a:t>
            </a:r>
            <a:r>
              <a:rPr lang="en-GB" sz="1800" dirty="0" err="1"/>
              <a:t>wumpus</a:t>
            </a:r>
            <a:r>
              <a:rPr lang="en-GB" sz="1800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￢P</a:t>
            </a:r>
            <a:r>
              <a:rPr lang="en-GB" baseline="-25000" dirty="0"/>
              <a:t>1,1</a:t>
            </a:r>
            <a:r>
              <a:rPr lang="en-GB" dirty="0"/>
              <a:t>   and  ￢W</a:t>
            </a:r>
            <a:r>
              <a:rPr lang="en-GB" baseline="-25000" dirty="0"/>
              <a:t>1,1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Square is breezy </a:t>
            </a:r>
            <a:r>
              <a:rPr lang="en-GB" sz="1800" dirty="0" err="1"/>
              <a:t>iff</a:t>
            </a:r>
            <a:r>
              <a:rPr lang="en-GB" sz="1800" dirty="0"/>
              <a:t> a </a:t>
            </a:r>
            <a:r>
              <a:rPr lang="en-GB" sz="1800" dirty="0" err="1"/>
              <a:t>neighboring</a:t>
            </a:r>
            <a:r>
              <a:rPr lang="en-GB" sz="1800" dirty="0"/>
              <a:t> square has a pit; and smelly </a:t>
            </a:r>
            <a:r>
              <a:rPr lang="en-GB" sz="1800" dirty="0" err="1"/>
              <a:t>iff</a:t>
            </a:r>
            <a:r>
              <a:rPr lang="en-GB" sz="1800" dirty="0"/>
              <a:t> a </a:t>
            </a:r>
            <a:r>
              <a:rPr lang="en-GB" sz="1800" dirty="0" err="1"/>
              <a:t>neighboring</a:t>
            </a:r>
            <a:r>
              <a:rPr lang="en-GB" sz="1800" dirty="0"/>
              <a:t> square has a </a:t>
            </a:r>
            <a:r>
              <a:rPr lang="en-GB" sz="1800" dirty="0" err="1"/>
              <a:t>wumpus</a:t>
            </a:r>
            <a:r>
              <a:rPr lang="en-GB" sz="1800" dirty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/>
              <a:t>B</a:t>
            </a:r>
            <a:r>
              <a:rPr lang="en-IN" baseline="-25000" dirty="0"/>
              <a:t>1,1</a:t>
            </a:r>
            <a:r>
              <a:rPr lang="en-IN" dirty="0"/>
              <a:t> ⇔ (P</a:t>
            </a:r>
            <a:r>
              <a:rPr lang="en-IN" baseline="-25000" dirty="0"/>
              <a:t>1,2</a:t>
            </a:r>
            <a:r>
              <a:rPr lang="en-IN" dirty="0"/>
              <a:t> ∨ P</a:t>
            </a:r>
            <a:r>
              <a:rPr lang="en-IN" baseline="-25000" dirty="0"/>
              <a:t>2,1</a:t>
            </a:r>
            <a:r>
              <a:rPr lang="en-IN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/>
              <a:t>S</a:t>
            </a:r>
            <a:r>
              <a:rPr lang="en-IN" baseline="-25000" dirty="0"/>
              <a:t>1,1</a:t>
            </a:r>
            <a:r>
              <a:rPr lang="en-IN" dirty="0"/>
              <a:t> ⇔ (W</a:t>
            </a:r>
            <a:r>
              <a:rPr lang="en-IN" baseline="-25000" dirty="0"/>
              <a:t>1,2</a:t>
            </a:r>
            <a:r>
              <a:rPr lang="en-IN" dirty="0"/>
              <a:t> ∨ W</a:t>
            </a:r>
            <a:r>
              <a:rPr lang="en-IN" baseline="-25000" dirty="0"/>
              <a:t>2,1</a:t>
            </a:r>
            <a:r>
              <a:rPr lang="en-IN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/>
              <a:t>・ ・ 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There is exactly one </a:t>
            </a:r>
            <a:r>
              <a:rPr lang="en-GB" sz="1800" dirty="0" err="1"/>
              <a:t>wumpus</a:t>
            </a:r>
            <a:r>
              <a:rPr lang="en-GB" sz="1800" dirty="0"/>
              <a:t> (i.e. </a:t>
            </a:r>
            <a:r>
              <a:rPr lang="en-GB" sz="1800" dirty="0" err="1"/>
              <a:t>atleast</a:t>
            </a:r>
            <a:r>
              <a:rPr lang="en-GB" sz="1800" dirty="0"/>
              <a:t> one and </a:t>
            </a:r>
            <a:r>
              <a:rPr lang="en-GB" sz="1800" dirty="0" err="1"/>
              <a:t>atmost</a:t>
            </a:r>
            <a:r>
              <a:rPr lang="en-GB" sz="1800" dirty="0"/>
              <a:t> one)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/>
              <a:t>W</a:t>
            </a:r>
            <a:r>
              <a:rPr lang="en-IN" baseline="-25000" dirty="0"/>
              <a:t>1,1</a:t>
            </a:r>
            <a:r>
              <a:rPr lang="en-IN" dirty="0"/>
              <a:t> ∨ W</a:t>
            </a:r>
            <a:r>
              <a:rPr lang="en-IN" baseline="-25000" dirty="0"/>
              <a:t>1,2</a:t>
            </a:r>
            <a:r>
              <a:rPr lang="en-IN" dirty="0"/>
              <a:t> ∨ ・ ・ ・ ∨ W</a:t>
            </a:r>
            <a:r>
              <a:rPr lang="en-IN" baseline="-25000" dirty="0"/>
              <a:t>4,3</a:t>
            </a:r>
            <a:r>
              <a:rPr lang="en-IN" dirty="0"/>
              <a:t> ∨ W</a:t>
            </a:r>
            <a:r>
              <a:rPr lang="en-IN" baseline="-25000" dirty="0"/>
              <a:t>4,4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/>
              <a:t>￢W</a:t>
            </a:r>
            <a:r>
              <a:rPr lang="en-IN" baseline="-25000" dirty="0"/>
              <a:t>1,1</a:t>
            </a:r>
            <a:r>
              <a:rPr lang="en-IN" dirty="0"/>
              <a:t> ∨ ￢W</a:t>
            </a:r>
            <a:r>
              <a:rPr lang="en-IN" baseline="-25000" dirty="0"/>
              <a:t>1,2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/>
              <a:t>￢W</a:t>
            </a:r>
            <a:r>
              <a:rPr lang="en-IN" baseline="-25000" dirty="0"/>
              <a:t>1,1</a:t>
            </a:r>
            <a:r>
              <a:rPr lang="en-IN" dirty="0"/>
              <a:t> ∨ ￢W</a:t>
            </a:r>
            <a:r>
              <a:rPr lang="en-IN" baseline="-25000" dirty="0"/>
              <a:t>1,3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/>
              <a:t>	・ ・ ・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dirty="0"/>
              <a:t>￢W</a:t>
            </a:r>
            <a:r>
              <a:rPr lang="en-IN" baseline="-25000" dirty="0"/>
              <a:t>4,3</a:t>
            </a:r>
            <a:r>
              <a:rPr lang="en-IN" dirty="0"/>
              <a:t> ∨ ￢W</a:t>
            </a:r>
            <a:r>
              <a:rPr lang="en-IN" baseline="-25000" dirty="0"/>
              <a:t>4,4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Agents Based On Propositional Logic</a:t>
            </a:r>
            <a:endParaRPr lang="en-IN" dirty="0"/>
          </a:p>
        </p:txBody>
      </p:sp>
      <p:pic>
        <p:nvPicPr>
          <p:cNvPr id="4" name="Picture 5" descr="wumpus-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217851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916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86800" cy="4525963"/>
          </a:xfrm>
        </p:spPr>
        <p:txBody>
          <a:bodyPr/>
          <a:lstStyle/>
          <a:p>
            <a:r>
              <a:rPr lang="en-GB" sz="1800" b="1" dirty="0"/>
              <a:t>Consider agents </a:t>
            </a:r>
            <a:r>
              <a:rPr lang="en-GB" sz="1800" b="1" dirty="0" err="1"/>
              <a:t>percepts</a:t>
            </a:r>
            <a:r>
              <a:rPr lang="en-GB" sz="1800" b="1" dirty="0"/>
              <a:t> now: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a percept asserts something </a:t>
            </a:r>
            <a:r>
              <a:rPr lang="en-GB" sz="1800" i="1" dirty="0"/>
              <a:t>only about the current time</a:t>
            </a:r>
            <a:r>
              <a:rPr lang="en-GB" sz="1800" dirty="0"/>
              <a:t>; e.g. Stench</a:t>
            </a:r>
            <a:r>
              <a:rPr lang="en-GB" sz="1800" baseline="30000" dirty="0"/>
              <a:t>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/>
              <a:t>fluent: </a:t>
            </a:r>
            <a:r>
              <a:rPr lang="en-GB" sz="1800" dirty="0"/>
              <a:t>an aspect of the world that changes.</a:t>
            </a:r>
          </a:p>
          <a:p>
            <a:endParaRPr lang="en-GB" sz="1800" dirty="0"/>
          </a:p>
          <a:p>
            <a:r>
              <a:rPr lang="en-GB" sz="1800" b="1" dirty="0"/>
              <a:t>The initial knowledge base includes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L</a:t>
            </a:r>
            <a:r>
              <a:rPr lang="en-IN" sz="1800" baseline="30000" dirty="0"/>
              <a:t>0</a:t>
            </a:r>
            <a:r>
              <a:rPr lang="en-IN" sz="1800" baseline="-25000" dirty="0"/>
              <a:t>1,1 </a:t>
            </a:r>
            <a:r>
              <a:rPr lang="en-IN" sz="1800" dirty="0"/>
              <a:t>, </a:t>
            </a:r>
            <a:r>
              <a:rPr lang="en-GB" sz="1800" dirty="0"/>
              <a:t>FacingEast</a:t>
            </a:r>
            <a:r>
              <a:rPr lang="en-GB" sz="1800" baseline="30000" dirty="0"/>
              <a:t>0</a:t>
            </a:r>
            <a:r>
              <a:rPr lang="en-GB" sz="1800" dirty="0"/>
              <a:t>, HaveArrow</a:t>
            </a:r>
            <a:r>
              <a:rPr lang="en-GB" sz="1800" baseline="30000" dirty="0"/>
              <a:t>0</a:t>
            </a:r>
            <a:r>
              <a:rPr lang="en-GB" sz="1800" dirty="0"/>
              <a:t>, and WumpusAlive</a:t>
            </a:r>
            <a:r>
              <a:rPr lang="en-GB" sz="1800" baseline="30000" dirty="0"/>
              <a:t>0</a:t>
            </a: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Connect stench and breeze </a:t>
            </a:r>
            <a:r>
              <a:rPr lang="en-GB" sz="1800" dirty="0" err="1"/>
              <a:t>percepts</a:t>
            </a:r>
            <a:r>
              <a:rPr lang="en-GB" sz="1800" dirty="0"/>
              <a:t> directly to the properties of the squares where they are experienced through the location fluent as follows.</a:t>
            </a:r>
          </a:p>
          <a:p>
            <a:endParaRPr lang="en-IN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Agents Based On Propositional Logic</a:t>
            </a: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42330"/>
              </p:ext>
            </p:extLst>
          </p:nvPr>
        </p:nvGraphicFramePr>
        <p:xfrm>
          <a:off x="2514600" y="4114800"/>
          <a:ext cx="3592513" cy="82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385000" imgH="548640" progId="Paint.Picture">
                  <p:embed/>
                </p:oleObj>
              </mc:Choice>
              <mc:Fallback>
                <p:oleObj name="Bitmap Image" r:id="rId2" imgW="2385000" imgH="548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4600" y="4114800"/>
                        <a:ext cx="3592513" cy="827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90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b="0" dirty="0"/>
              <a:t>The </a:t>
            </a:r>
            <a:r>
              <a:rPr lang="en-IN" b="0" dirty="0" err="1"/>
              <a:t>Wumpus</a:t>
            </a:r>
            <a:r>
              <a:rPr lang="en-IN" b="0" dirty="0"/>
              <a:t> World</a:t>
            </a:r>
            <a:endParaRPr lang="en-IN" dirty="0"/>
          </a:p>
        </p:txBody>
      </p:sp>
      <p:pic>
        <p:nvPicPr>
          <p:cNvPr id="4" name="Picture 5" descr="wumpus-worl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5056929" cy="495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323200"/>
            <a:ext cx="5730068" cy="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91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10600" cy="4830763"/>
          </a:xfrm>
        </p:spPr>
        <p:txBody>
          <a:bodyPr/>
          <a:lstStyle/>
          <a:p>
            <a:r>
              <a:rPr lang="en-GB" sz="1800" b="1" dirty="0"/>
              <a:t>Axioms that allow the agent to keep track of </a:t>
            </a:r>
            <a:r>
              <a:rPr lang="en-GB" sz="1800" b="1" dirty="0" err="1"/>
              <a:t>fluents</a:t>
            </a:r>
            <a:r>
              <a:rPr lang="en-GB" sz="1800" b="1" dirty="0"/>
              <a:t> such as L</a:t>
            </a:r>
            <a:r>
              <a:rPr lang="en-GB" sz="1800" b="1" baseline="30000" dirty="0"/>
              <a:t>t</a:t>
            </a:r>
            <a:r>
              <a:rPr lang="en-IN" sz="1800" b="1" baseline="-25000" dirty="0" err="1"/>
              <a:t>x,y</a:t>
            </a:r>
            <a:r>
              <a:rPr lang="en-IN" sz="1800" b="1" dirty="0"/>
              <a:t>.</a:t>
            </a:r>
          </a:p>
          <a:p>
            <a:r>
              <a:rPr lang="en-GB" sz="1800" dirty="0"/>
              <a:t>1. proposition symbols for the occurrences of actions.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these symbols are indexed by time;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Forward</a:t>
            </a:r>
            <a:r>
              <a:rPr lang="en-GB" sz="1800" baseline="30000" dirty="0"/>
              <a:t>0</a:t>
            </a:r>
            <a:r>
              <a:rPr lang="en-GB" sz="1800" dirty="0"/>
              <a:t> means that the agent executes the </a:t>
            </a:r>
            <a:r>
              <a:rPr lang="en-GB" sz="1800" i="1" dirty="0"/>
              <a:t>Forward </a:t>
            </a:r>
            <a:r>
              <a:rPr lang="en-GB" sz="1800" dirty="0"/>
              <a:t>action at time 0.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By convention, the order is percept for a given time step, action for that time step, followed by a transition to the next time step.</a:t>
            </a:r>
          </a:p>
          <a:p>
            <a:pPr marL="0" lvl="1" indent="0">
              <a:buNone/>
            </a:pPr>
            <a:r>
              <a:rPr lang="en-GB" sz="1800" dirty="0"/>
              <a:t>2. </a:t>
            </a:r>
            <a:r>
              <a:rPr lang="en-IN" sz="1800" b="1" dirty="0"/>
              <a:t>Effect axioms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800" dirty="0"/>
              <a:t>Specify the </a:t>
            </a:r>
            <a:r>
              <a:rPr lang="en-GB" sz="1800" dirty="0"/>
              <a:t>outcome of an action at the next time step.</a:t>
            </a:r>
          </a:p>
          <a:p>
            <a:endParaRPr lang="en-GB" sz="1800" dirty="0"/>
          </a:p>
          <a:p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We would need one such sentence for each possible time step, for each of the 16 squares, and each of the four orientations.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We would also need similar sentences for the other actions: </a:t>
            </a:r>
            <a:r>
              <a:rPr lang="en-GB" sz="1800" i="1" dirty="0"/>
              <a:t>Grab</a:t>
            </a:r>
            <a:r>
              <a:rPr lang="en-GB" sz="1800" dirty="0"/>
              <a:t>, </a:t>
            </a:r>
            <a:r>
              <a:rPr lang="en-GB" sz="1800" i="1" dirty="0"/>
              <a:t>Shoot</a:t>
            </a:r>
            <a:r>
              <a:rPr lang="en-GB" sz="1800" dirty="0"/>
              <a:t>, </a:t>
            </a:r>
            <a:r>
              <a:rPr lang="en-GB" sz="1800" i="1" dirty="0"/>
              <a:t>Climb</a:t>
            </a:r>
            <a:r>
              <a:rPr lang="en-GB" sz="1800" dirty="0"/>
              <a:t>, </a:t>
            </a:r>
            <a:r>
              <a:rPr lang="en-GB" sz="1800" i="1" dirty="0" err="1"/>
              <a:t>TurnLeft</a:t>
            </a:r>
            <a:r>
              <a:rPr lang="en-GB" sz="1800" dirty="0"/>
              <a:t>, and </a:t>
            </a:r>
            <a:r>
              <a:rPr lang="en-GB" sz="1800" i="1" dirty="0" err="1"/>
              <a:t>TurnRight</a:t>
            </a:r>
            <a:r>
              <a:rPr lang="en-GB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Frame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Agents Based On Propositional Logic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191000"/>
            <a:ext cx="513556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119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Frame Axioms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Explicitly asserting all the propositions that remain the same. </a:t>
            </a:r>
          </a:p>
          <a:p>
            <a:pPr marL="0" indent="0"/>
            <a:endParaRPr lang="en-GB" sz="2000" dirty="0"/>
          </a:p>
          <a:p>
            <a:pPr marL="0" indent="0"/>
            <a:r>
              <a:rPr lang="en-GB" sz="2000" dirty="0"/>
              <a:t>For example, for each time t we would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 err="1"/>
              <a:t>Forward</a:t>
            </a:r>
            <a:r>
              <a:rPr lang="en-IN" sz="2000" baseline="30000" dirty="0" err="1"/>
              <a:t>t</a:t>
            </a:r>
            <a:r>
              <a:rPr lang="en-IN" sz="2000" dirty="0"/>
              <a:t> ⇒ (</a:t>
            </a:r>
            <a:r>
              <a:rPr lang="en-IN" sz="2000" dirty="0" err="1"/>
              <a:t>HaveArrow</a:t>
            </a:r>
            <a:r>
              <a:rPr lang="en-IN" sz="2000" baseline="30000" dirty="0" err="1"/>
              <a:t>t</a:t>
            </a:r>
            <a:r>
              <a:rPr lang="en-IN" sz="2000" dirty="0"/>
              <a:t> ⇔ HaveArrow</a:t>
            </a:r>
            <a:r>
              <a:rPr lang="en-IN" sz="2000" baseline="30000" dirty="0"/>
              <a:t>t+1</a:t>
            </a:r>
            <a:r>
              <a:rPr lang="en-IN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 err="1"/>
              <a:t>Forward</a:t>
            </a:r>
            <a:r>
              <a:rPr lang="en-IN" sz="2000" baseline="30000" dirty="0" err="1"/>
              <a:t>t</a:t>
            </a:r>
            <a:r>
              <a:rPr lang="en-IN" sz="2000" dirty="0"/>
              <a:t> ⇒ (</a:t>
            </a:r>
            <a:r>
              <a:rPr lang="en-IN" sz="2000" dirty="0" err="1"/>
              <a:t>WumpusAlive</a:t>
            </a:r>
            <a:r>
              <a:rPr lang="en-IN" sz="2000" baseline="30000" dirty="0" err="1"/>
              <a:t>t</a:t>
            </a:r>
            <a:r>
              <a:rPr lang="en-IN" sz="2000" dirty="0"/>
              <a:t> ⇔ WumpusAlive</a:t>
            </a:r>
            <a:r>
              <a:rPr lang="en-IN" sz="2000" baseline="30000" dirty="0"/>
              <a:t>t+1</a:t>
            </a:r>
            <a:r>
              <a:rPr lang="en-IN" sz="2000" dirty="0"/>
              <a:t>)</a:t>
            </a:r>
          </a:p>
          <a:p>
            <a:pPr marL="0" indent="0"/>
            <a:r>
              <a:rPr lang="en-IN" sz="2000" dirty="0"/>
              <a:t>    ・ ・ ・</a:t>
            </a:r>
          </a:p>
          <a:p>
            <a:pPr marL="0" indent="0"/>
            <a:endParaRPr lang="en-GB" sz="2000" dirty="0"/>
          </a:p>
          <a:p>
            <a:pPr marL="0" indent="0"/>
            <a:endParaRPr lang="en-I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In a world with m different actions and n </a:t>
            </a:r>
            <a:r>
              <a:rPr lang="en-GB" sz="1800" dirty="0" err="1"/>
              <a:t>fluents</a:t>
            </a:r>
            <a:r>
              <a:rPr lang="en-GB" sz="1800" dirty="0"/>
              <a:t>, what is the size of the set of frame axioms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Representational frame problem.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Locality.</a:t>
            </a:r>
            <a:endParaRPr lang="en-IN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Agents Based On Propositional Logic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8587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93837"/>
            <a:ext cx="8610600" cy="4525963"/>
          </a:xfrm>
        </p:spPr>
        <p:txBody>
          <a:bodyPr/>
          <a:lstStyle/>
          <a:p>
            <a:r>
              <a:rPr lang="en-GB" sz="1800" b="1" u="sng" dirty="0"/>
              <a:t>Solution to the Frame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Change focus from writing </a:t>
            </a:r>
            <a:r>
              <a:rPr lang="en-GB" sz="1800" b="1" u="sng" dirty="0"/>
              <a:t>axioms about </a:t>
            </a:r>
            <a:r>
              <a:rPr lang="en-GB" sz="1800" b="1" i="1" u="sng" dirty="0"/>
              <a:t>actions </a:t>
            </a:r>
            <a:r>
              <a:rPr lang="en-GB" sz="1800" dirty="0"/>
              <a:t>to </a:t>
            </a:r>
            <a:r>
              <a:rPr lang="en-GB" sz="1800" b="1" u="sng" dirty="0"/>
              <a:t>writing axioms about </a:t>
            </a:r>
            <a:r>
              <a:rPr lang="en-GB" sz="1800" b="1" i="1" u="sng" dirty="0" err="1"/>
              <a:t>fluents</a:t>
            </a:r>
            <a:r>
              <a:rPr lang="en-GB" sz="1800" b="1" u="sng" dirty="0"/>
              <a:t>.</a:t>
            </a:r>
            <a:r>
              <a:rPr lang="en-GB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For each fluent F, there is an axiom that defines the truth value of F</a:t>
            </a:r>
            <a:r>
              <a:rPr lang="en-GB" sz="1800" baseline="30000" dirty="0"/>
              <a:t>t+1</a:t>
            </a:r>
            <a:r>
              <a:rPr lang="en-GB" sz="1800" dirty="0"/>
              <a:t> in terms of </a:t>
            </a:r>
            <a:r>
              <a:rPr lang="en-GB" sz="1800" dirty="0" err="1"/>
              <a:t>fluents</a:t>
            </a:r>
            <a:r>
              <a:rPr lang="en-GB" sz="1800" dirty="0"/>
              <a:t> at time t and the actions that may have occurred at time 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The truth value of F</a:t>
            </a:r>
            <a:r>
              <a:rPr lang="en-GB" sz="1800" baseline="30000" dirty="0"/>
              <a:t>t+1</a:t>
            </a:r>
            <a:r>
              <a:rPr lang="en-GB" sz="1800" dirty="0"/>
              <a:t> can be set in one of two ways: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Action at time t causes F to be true at t+1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F was already true at time t and the action at time t does not cause it to be false.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An axiom of this form is called a </a:t>
            </a:r>
            <a:r>
              <a:rPr lang="en-GB" sz="1800" b="1" dirty="0"/>
              <a:t>successor-state axiom </a:t>
            </a:r>
            <a:r>
              <a:rPr lang="en-GB" sz="1800" dirty="0"/>
              <a:t>and has this schema:</a:t>
            </a:r>
          </a:p>
          <a:p>
            <a:endParaRPr lang="en-IN" sz="1800" dirty="0"/>
          </a:p>
          <a:p>
            <a:r>
              <a:rPr lang="en-IN" sz="1800" dirty="0"/>
              <a:t>		F</a:t>
            </a:r>
            <a:r>
              <a:rPr lang="en-IN" sz="1800" baseline="30000" dirty="0"/>
              <a:t>t+1</a:t>
            </a:r>
            <a:r>
              <a:rPr lang="en-IN" sz="1800" dirty="0"/>
              <a:t> ⇔ </a:t>
            </a:r>
            <a:r>
              <a:rPr lang="en-IN" sz="1800" dirty="0" err="1"/>
              <a:t>ActionCausesF</a:t>
            </a:r>
            <a:r>
              <a:rPr lang="en-IN" sz="1800" baseline="30000" dirty="0" err="1"/>
              <a:t>t</a:t>
            </a:r>
            <a:r>
              <a:rPr lang="en-IN" sz="1800" dirty="0"/>
              <a:t> ∨ (F</a:t>
            </a:r>
            <a:r>
              <a:rPr lang="en-IN" sz="1800" baseline="30000" dirty="0"/>
              <a:t>t</a:t>
            </a:r>
            <a:r>
              <a:rPr lang="en-IN" sz="1800" dirty="0"/>
              <a:t> ∧ ￢</a:t>
            </a:r>
            <a:r>
              <a:rPr lang="en-IN" sz="1800" dirty="0" err="1"/>
              <a:t>ActionCausesNotF</a:t>
            </a:r>
            <a:r>
              <a:rPr lang="en-IN" sz="1800" baseline="30000" dirty="0" err="1"/>
              <a:t>t</a:t>
            </a:r>
            <a:r>
              <a:rPr lang="en-IN" sz="1800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Agents Based On Propositional Logic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30111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Example: Successor State Axiom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HaveArrow</a:t>
            </a:r>
            <a:r>
              <a:rPr lang="en-IN" baseline="30000" dirty="0"/>
              <a:t>t+1</a:t>
            </a:r>
            <a:r>
              <a:rPr lang="en-IN" dirty="0"/>
              <a:t> ⇔ (</a:t>
            </a:r>
            <a:r>
              <a:rPr lang="en-IN" dirty="0" err="1"/>
              <a:t>HaveArrow</a:t>
            </a:r>
            <a:r>
              <a:rPr lang="en-IN" baseline="30000" dirty="0" err="1"/>
              <a:t>t</a:t>
            </a:r>
            <a:r>
              <a:rPr lang="en-IN" dirty="0"/>
              <a:t> ∧ ￢</a:t>
            </a:r>
            <a:r>
              <a:rPr lang="en-IN" dirty="0" err="1"/>
              <a:t>Shoot</a:t>
            </a:r>
            <a:r>
              <a:rPr lang="en-IN" baseline="30000" dirty="0" err="1"/>
              <a:t>t</a:t>
            </a:r>
            <a:r>
              <a:rPr lang="en-IN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L</a:t>
            </a:r>
            <a:r>
              <a:rPr lang="en-IN" baseline="30000" dirty="0"/>
              <a:t>t+1</a:t>
            </a:r>
            <a:r>
              <a:rPr lang="en-IN" baseline="-25000" dirty="0"/>
              <a:t>1,1</a:t>
            </a:r>
            <a:r>
              <a:rPr lang="en-IN" dirty="0"/>
              <a:t> ⇔ (L</a:t>
            </a:r>
            <a:r>
              <a:rPr lang="en-IN" baseline="30000" dirty="0"/>
              <a:t>t</a:t>
            </a:r>
            <a:r>
              <a:rPr lang="en-IN" baseline="-25000" dirty="0"/>
              <a:t>1,1</a:t>
            </a:r>
            <a:r>
              <a:rPr lang="en-IN" dirty="0"/>
              <a:t> ∧ (￢</a:t>
            </a:r>
            <a:r>
              <a:rPr lang="en-IN" dirty="0" err="1"/>
              <a:t>Forward</a:t>
            </a:r>
            <a:r>
              <a:rPr lang="en-IN" baseline="30000" dirty="0" err="1"/>
              <a:t>t</a:t>
            </a:r>
            <a:r>
              <a:rPr lang="en-IN" dirty="0"/>
              <a:t> ∨ Bump</a:t>
            </a:r>
            <a:r>
              <a:rPr lang="en-IN" baseline="30000" dirty="0"/>
              <a:t>t+1</a:t>
            </a:r>
            <a:r>
              <a:rPr lang="en-IN" dirty="0"/>
              <a:t>))</a:t>
            </a:r>
          </a:p>
          <a:p>
            <a:r>
              <a:rPr lang="en-IN" dirty="0"/>
              <a:t>                  ∨ (L</a:t>
            </a:r>
            <a:r>
              <a:rPr lang="en-IN" baseline="30000" dirty="0"/>
              <a:t>t</a:t>
            </a:r>
            <a:r>
              <a:rPr lang="en-GB" baseline="-25000" dirty="0"/>
              <a:t>1,2</a:t>
            </a:r>
            <a:r>
              <a:rPr lang="en-GB" dirty="0"/>
              <a:t> ∧ (</a:t>
            </a:r>
            <a:r>
              <a:rPr lang="en-GB" dirty="0" err="1"/>
              <a:t>South</a:t>
            </a:r>
            <a:r>
              <a:rPr lang="en-GB" baseline="30000" dirty="0" err="1"/>
              <a:t>t</a:t>
            </a:r>
            <a:r>
              <a:rPr lang="en-GB" dirty="0"/>
              <a:t> ∧ </a:t>
            </a:r>
            <a:r>
              <a:rPr lang="en-GB" dirty="0" err="1"/>
              <a:t>Forward</a:t>
            </a:r>
            <a:r>
              <a:rPr lang="en-GB" baseline="30000" dirty="0" err="1"/>
              <a:t>t</a:t>
            </a:r>
            <a:r>
              <a:rPr lang="en-GB" dirty="0"/>
              <a:t>)) </a:t>
            </a:r>
          </a:p>
          <a:p>
            <a:r>
              <a:rPr lang="en-GB" dirty="0"/>
              <a:t>                  </a:t>
            </a:r>
            <a:r>
              <a:rPr lang="en-IN" dirty="0"/>
              <a:t>∨ (L</a:t>
            </a:r>
            <a:r>
              <a:rPr lang="en-IN" baseline="30000" dirty="0"/>
              <a:t>t</a:t>
            </a:r>
            <a:r>
              <a:rPr lang="en-IN" baseline="-25000" dirty="0"/>
              <a:t>2,1</a:t>
            </a:r>
            <a:r>
              <a:rPr lang="en-IN" dirty="0"/>
              <a:t> ∧ (</a:t>
            </a:r>
            <a:r>
              <a:rPr lang="en-IN" dirty="0" err="1"/>
              <a:t>West</a:t>
            </a:r>
            <a:r>
              <a:rPr lang="en-IN" baseline="30000" dirty="0" err="1"/>
              <a:t>t</a:t>
            </a:r>
            <a:r>
              <a:rPr lang="en-IN" dirty="0"/>
              <a:t> ∧ </a:t>
            </a:r>
            <a:r>
              <a:rPr lang="en-IN" dirty="0" err="1"/>
              <a:t>Forward</a:t>
            </a:r>
            <a:r>
              <a:rPr lang="en-IN" baseline="30000" dirty="0" err="1"/>
              <a:t>t</a:t>
            </a:r>
            <a:r>
              <a:rPr lang="en-IN" dirty="0"/>
              <a:t>))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Also, add the following to find whether a square is safe to move or not.</a:t>
            </a:r>
            <a:endParaRPr lang="en-IN" dirty="0"/>
          </a:p>
          <a:p>
            <a:pPr marL="0" indent="0"/>
            <a:r>
              <a:rPr lang="en-IN" dirty="0"/>
              <a:t>	</a:t>
            </a:r>
            <a:r>
              <a:rPr lang="en-IN" dirty="0" err="1"/>
              <a:t>OK</a:t>
            </a:r>
            <a:r>
              <a:rPr lang="en-IN" baseline="30000" dirty="0" err="1"/>
              <a:t>t</a:t>
            </a:r>
            <a:r>
              <a:rPr lang="en-IN" baseline="-25000" dirty="0" err="1"/>
              <a:t>x,y</a:t>
            </a:r>
            <a:r>
              <a:rPr lang="en-IN" dirty="0"/>
              <a:t> ⇔ ￢</a:t>
            </a:r>
            <a:r>
              <a:rPr lang="en-IN" dirty="0" err="1"/>
              <a:t>P</a:t>
            </a:r>
            <a:r>
              <a:rPr lang="en-IN" baseline="-25000" dirty="0" err="1"/>
              <a:t>x,y</a:t>
            </a:r>
            <a:r>
              <a:rPr lang="en-IN" dirty="0"/>
              <a:t> ∧￢(</a:t>
            </a:r>
            <a:r>
              <a:rPr lang="en-IN" dirty="0" err="1"/>
              <a:t>W</a:t>
            </a:r>
            <a:r>
              <a:rPr lang="en-IN" baseline="-25000" dirty="0" err="1"/>
              <a:t>x,y</a:t>
            </a:r>
            <a:r>
              <a:rPr lang="en-IN" dirty="0"/>
              <a:t> ∧ </a:t>
            </a:r>
            <a:r>
              <a:rPr lang="en-IN" dirty="0" err="1"/>
              <a:t>WumpusAlive</a:t>
            </a:r>
            <a:r>
              <a:rPr lang="en-IN" baseline="30000" dirty="0" err="1"/>
              <a:t>t</a:t>
            </a:r>
            <a:r>
              <a:rPr lang="en-IN" dirty="0"/>
              <a:t>)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Agents Based On Propositional Logic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7123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b="0" dirty="0"/>
              <a:t>Agents Based On Propositional Logic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3429000"/>
            <a:ext cx="2895600" cy="2850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316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505200"/>
            <a:ext cx="6019800" cy="2068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5638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ASK(KB, L</a:t>
            </a:r>
            <a:r>
              <a:rPr lang="en-IN" baseline="30000" dirty="0"/>
              <a:t>6</a:t>
            </a:r>
            <a:r>
              <a:rPr lang="en-IN" baseline="-25000" dirty="0"/>
              <a:t>1,2</a:t>
            </a:r>
            <a:r>
              <a:rPr lang="en-IN" dirty="0"/>
              <a:t>) = ?                      </a:t>
            </a:r>
            <a:r>
              <a:rPr lang="en-GB" dirty="0"/>
              <a:t>ASK(KB,W</a:t>
            </a:r>
            <a:r>
              <a:rPr lang="en-GB" baseline="-25000" dirty="0"/>
              <a:t>1,3</a:t>
            </a:r>
            <a:r>
              <a:rPr lang="en-GB" dirty="0"/>
              <a:t>) = ? </a:t>
            </a:r>
          </a:p>
          <a:p>
            <a:endParaRPr lang="en-GB" dirty="0"/>
          </a:p>
          <a:p>
            <a:r>
              <a:rPr lang="en-GB" dirty="0"/>
              <a:t>ASK(KB, P</a:t>
            </a:r>
            <a:r>
              <a:rPr lang="en-GB" baseline="-25000" dirty="0"/>
              <a:t>3,1</a:t>
            </a:r>
            <a:r>
              <a:rPr lang="en-GB" dirty="0"/>
              <a:t>) = ?                       </a:t>
            </a:r>
            <a:r>
              <a:rPr lang="en-IN" dirty="0"/>
              <a:t>ASK(KB,OK</a:t>
            </a:r>
            <a:r>
              <a:rPr lang="en-IN" baseline="30000" dirty="0"/>
              <a:t>6</a:t>
            </a:r>
            <a:r>
              <a:rPr lang="en-IN" baseline="-25000" dirty="0"/>
              <a:t>2,2</a:t>
            </a:r>
            <a:r>
              <a:rPr lang="en-IN" dirty="0"/>
              <a:t>) = ?</a:t>
            </a:r>
          </a:p>
        </p:txBody>
      </p:sp>
    </p:spTree>
    <p:extLst>
      <p:ext uri="{BB962C8B-B14F-4D97-AF65-F5344CB8AC3E}">
        <p14:creationId xmlns:p14="http://schemas.microsoft.com/office/powerpoint/2010/main" val="32121750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ability to deduce various aspects of the state of the world can be combined with condition–action rules and with problem-solving algorithms (A* </a:t>
            </a:r>
            <a:r>
              <a:rPr lang="en-GB" sz="2000" dirty="0" err="1"/>
              <a:t>algo</a:t>
            </a:r>
            <a:r>
              <a:rPr lang="en-GB" sz="2000" dirty="0"/>
              <a:t>) to produce a </a:t>
            </a:r>
            <a:r>
              <a:rPr lang="en-GB" sz="2000" b="1" dirty="0"/>
              <a:t>hybrid agent </a:t>
            </a:r>
            <a:r>
              <a:rPr lang="en-GB" sz="2000" dirty="0"/>
              <a:t>for the </a:t>
            </a:r>
            <a:r>
              <a:rPr lang="en-GB" sz="2000" dirty="0" err="1"/>
              <a:t>wumpus</a:t>
            </a:r>
            <a:r>
              <a:rPr lang="en-GB" sz="2000" dirty="0"/>
              <a:t> world.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main body of the agent program constructs a plan based on a decreasing priority of </a:t>
            </a:r>
            <a:r>
              <a:rPr lang="en-IN" sz="2000" dirty="0"/>
              <a:t>goals.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First, if there is a glitter, the program constructs a plan to grab the gold, follow a route back to the initial location, and climb out of the cave.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Otherwise, if there is no current plan, the program plans a route to the closest safe square that it has not visited yet, making sure the route goes through only safe squares.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If there are no safe squares to explore, the next step—if the agent still has an arrow—is to try to make a safe square by shooting at one of the possible </a:t>
            </a:r>
            <a:r>
              <a:rPr lang="en-GB" dirty="0" err="1"/>
              <a:t>wumpus</a:t>
            </a:r>
            <a:r>
              <a:rPr lang="en-GB" dirty="0"/>
              <a:t> locations.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If this fails, the program looks for a square to explore that is not provably unsafe—that is, a square for which ASK(KB,￢</a:t>
            </a:r>
            <a:r>
              <a:rPr lang="en-GB" dirty="0" err="1"/>
              <a:t>OKt</a:t>
            </a:r>
            <a:r>
              <a:rPr lang="en-IN" dirty="0" err="1"/>
              <a:t>x,y</a:t>
            </a:r>
            <a:r>
              <a:rPr lang="en-IN" dirty="0"/>
              <a:t>) returns false.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If there is no such square, then the mission is impossible and the agent retreats to [1, 1] and climbs out of the cave.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IN" dirty="0"/>
              <a:t>A hybrid agent</a:t>
            </a:r>
          </a:p>
        </p:txBody>
      </p:sp>
    </p:spTree>
    <p:extLst>
      <p:ext uri="{BB962C8B-B14F-4D97-AF65-F5344CB8AC3E}">
        <p14:creationId xmlns:p14="http://schemas.microsoft.com/office/powerpoint/2010/main" val="19304362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5"/>
            <a:ext cx="5924550" cy="564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2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C00000"/>
                </a:solidFill>
              </a:rPr>
              <a:t>A Hybrid Agent Program</a:t>
            </a:r>
            <a:endParaRPr lang="en-IN" b="1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257800"/>
            <a:ext cx="5638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4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US" altLang="en-US" dirty="0" err="1"/>
              <a:t>Wumpus</a:t>
            </a:r>
            <a:r>
              <a:rPr lang="en-US" altLang="en-US" dirty="0"/>
              <a:t> World PEAS description</a:t>
            </a:r>
            <a:endParaRPr lang="en-I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>
                <a:solidFill>
                  <a:schemeClr val="accent2"/>
                </a:solidFill>
              </a:rPr>
              <a:t>Performance measure</a:t>
            </a:r>
          </a:p>
          <a:p>
            <a:pPr lvl="1"/>
            <a:r>
              <a:rPr lang="en-US" altLang="en-US" sz="1800"/>
              <a:t>gold +1000, death -1000</a:t>
            </a:r>
          </a:p>
          <a:p>
            <a:pPr lvl="1"/>
            <a:r>
              <a:rPr lang="en-US" altLang="en-US" sz="1800"/>
              <a:t>-1 per step, -10 for using the arrow</a:t>
            </a:r>
          </a:p>
          <a:p>
            <a:pPr lvl="4" eaLnBrk="1" hangingPunct="1"/>
            <a:endParaRPr lang="en-US" altLang="en-US" sz="1400"/>
          </a:p>
          <a:p>
            <a:r>
              <a:rPr lang="en-US" altLang="en-US" sz="2000">
                <a:solidFill>
                  <a:schemeClr val="accent2"/>
                </a:solidFill>
              </a:rPr>
              <a:t>Environment: 4 x 4 grid of rooms</a:t>
            </a:r>
          </a:p>
          <a:p>
            <a:pPr lvl="1"/>
            <a:r>
              <a:rPr lang="en-US" altLang="en-US" sz="1800"/>
              <a:t>Squares adjacent to wumpus are smelly</a:t>
            </a:r>
          </a:p>
          <a:p>
            <a:pPr lvl="1"/>
            <a:r>
              <a:rPr lang="en-US" altLang="en-US" sz="1800"/>
              <a:t>Squares adjacent to pit are breezy</a:t>
            </a:r>
          </a:p>
          <a:p>
            <a:pPr lvl="1"/>
            <a:r>
              <a:rPr lang="en-US" altLang="en-US" sz="1800"/>
              <a:t>Glitter iff gold is in the same square</a:t>
            </a:r>
          </a:p>
          <a:p>
            <a:pPr lvl="1"/>
            <a:r>
              <a:rPr lang="en-US" altLang="en-US" sz="1800"/>
              <a:t>Shooting kills wumpus if you are facing it</a:t>
            </a:r>
          </a:p>
          <a:p>
            <a:pPr lvl="1"/>
            <a:r>
              <a:rPr lang="en-US" altLang="en-US" sz="1800"/>
              <a:t>Shooting uses up the only arrow</a:t>
            </a:r>
          </a:p>
          <a:p>
            <a:pPr lvl="1"/>
            <a:r>
              <a:rPr lang="en-US" altLang="en-US" sz="1800"/>
              <a:t>Grabbing picks up gold if in same square</a:t>
            </a:r>
          </a:p>
          <a:p>
            <a:pPr lvl="1"/>
            <a:r>
              <a:rPr lang="en-US" altLang="en-US" sz="1800"/>
              <a:t>Releasing drops the gold in same square</a:t>
            </a:r>
          </a:p>
          <a:p>
            <a:pPr lvl="4" eaLnBrk="1" hangingPunct="1"/>
            <a:endParaRPr lang="en-US" altLang="en-US" sz="1400"/>
          </a:p>
          <a:p>
            <a:r>
              <a:rPr lang="en-US" altLang="en-US" sz="2000">
                <a:solidFill>
                  <a:schemeClr val="accent2"/>
                </a:solidFill>
              </a:rPr>
              <a:t>Sensors:</a:t>
            </a:r>
            <a:r>
              <a:rPr lang="en-US" altLang="en-US" sz="2000"/>
              <a:t> Stench, Breeze, Glitter, Bump, Scream (shot Wumpus)</a:t>
            </a:r>
          </a:p>
          <a:p>
            <a:r>
              <a:rPr lang="en-US" altLang="en-US" sz="2000">
                <a:solidFill>
                  <a:schemeClr val="accent2"/>
                </a:solidFill>
              </a:rPr>
              <a:t>Actuators:</a:t>
            </a:r>
            <a:r>
              <a:rPr lang="en-US" altLang="en-US" sz="2000"/>
              <a:t> Left turn, Right turn, Forward, Grab, Release, Shoot</a:t>
            </a:r>
            <a:endParaRPr lang="en-US" altLang="en-US" sz="2000" dirty="0"/>
          </a:p>
        </p:txBody>
      </p:sp>
      <p:pic>
        <p:nvPicPr>
          <p:cNvPr id="5" name="Picture 5" descr="wumpus-worl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252" y="1447800"/>
            <a:ext cx="3734348" cy="3657600"/>
          </a:xfrm>
        </p:spPr>
      </p:pic>
    </p:spTree>
    <p:extLst>
      <p:ext uri="{BB962C8B-B14F-4D97-AF65-F5344CB8AC3E}">
        <p14:creationId xmlns:p14="http://schemas.microsoft.com/office/powerpoint/2010/main" val="337788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/>
              <a:t>Wumpus world characterization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CC0099"/>
                </a:solidFill>
              </a:rPr>
              <a:t>Fully</a:t>
            </a:r>
            <a:r>
              <a:rPr lang="en-US" altLang="en-US" u="sng"/>
              <a:t> </a:t>
            </a:r>
            <a:r>
              <a:rPr lang="en-US" altLang="en-US" u="sng">
                <a:solidFill>
                  <a:srgbClr val="CC0099"/>
                </a:solidFill>
              </a:rPr>
              <a:t>Observable</a:t>
            </a:r>
            <a:endParaRPr lang="en-US" altLang="en-US"/>
          </a:p>
          <a:p>
            <a:pPr lvl="3" eaLnBrk="1" hangingPunct="1"/>
            <a:endParaRPr lang="en-US" altLang="en-US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Deterministic</a:t>
            </a:r>
            <a:endParaRPr lang="en-US" altLang="en-US" sz="2800"/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Episodic</a:t>
            </a:r>
            <a:endParaRPr lang="en-US" altLang="en-US" sz="2800"/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Static</a:t>
            </a:r>
            <a:endParaRPr lang="en-US" altLang="en-US" sz="2800"/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Discrete</a:t>
            </a:r>
            <a:endParaRPr lang="en-US" altLang="en-US" sz="2800"/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Single-agent?</a:t>
            </a:r>
            <a:r>
              <a:rPr lang="en-US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27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/>
              <a:t>Wumpus world characterization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CC0099"/>
                </a:solidFill>
              </a:rPr>
              <a:t>Fully</a:t>
            </a:r>
            <a:r>
              <a:rPr lang="en-US" altLang="en-US" u="sng"/>
              <a:t> </a:t>
            </a:r>
            <a:r>
              <a:rPr lang="en-US" altLang="en-US" u="sng">
                <a:solidFill>
                  <a:srgbClr val="CC0099"/>
                </a:solidFill>
              </a:rPr>
              <a:t>Observable</a:t>
            </a:r>
            <a:r>
              <a:rPr lang="en-US" altLang="en-US"/>
              <a:t> No – only </a:t>
            </a:r>
            <a:r>
              <a:rPr lang="en-US" altLang="en-US">
                <a:solidFill>
                  <a:schemeClr val="accent2"/>
                </a:solidFill>
              </a:rPr>
              <a:t>local</a:t>
            </a:r>
            <a:r>
              <a:rPr lang="en-US" altLang="en-US"/>
              <a:t> perception</a:t>
            </a:r>
          </a:p>
          <a:p>
            <a:pPr lvl="3" eaLnBrk="1" hangingPunct="1"/>
            <a:endParaRPr lang="en-US" altLang="en-US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Deterministic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Episodic</a:t>
            </a:r>
            <a:endParaRPr lang="en-US" altLang="en-US" sz="2800"/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Static</a:t>
            </a:r>
            <a:endParaRPr lang="en-US" altLang="en-US" sz="2800"/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Discrete</a:t>
            </a:r>
            <a:endParaRPr lang="en-US" altLang="en-US" sz="2800"/>
          </a:p>
          <a:p>
            <a:pPr lvl="3" eaLnBrk="1" hangingPunct="1"/>
            <a:endParaRPr lang="en-US" altLang="en-US" sz="1600"/>
          </a:p>
          <a:p>
            <a:pPr eaLnBrk="1" hangingPunct="1"/>
            <a:r>
              <a:rPr lang="en-US" altLang="en-US" sz="2800" u="sng">
                <a:solidFill>
                  <a:srgbClr val="CC0099"/>
                </a:solidFill>
              </a:rPr>
              <a:t>Single-agent?</a:t>
            </a:r>
            <a:r>
              <a:rPr lang="en-US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15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4495</Words>
  <Application>Microsoft Office PowerPoint</Application>
  <PresentationFormat>On-screen Show (4:3)</PresentationFormat>
  <Paragraphs>653</Paragraphs>
  <Slides>66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Brush Script MT</vt:lpstr>
      <vt:lpstr>Calibri</vt:lpstr>
      <vt:lpstr>Courier New</vt:lpstr>
      <vt:lpstr>Wingdings</vt:lpstr>
      <vt:lpstr>Office Theme</vt:lpstr>
      <vt:lpstr>Bitmap Image</vt:lpstr>
      <vt:lpstr>Artificial Intelligence CS F407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Wumpus world characterization</vt:lpstr>
      <vt:lpstr>Wumpus world characterization</vt:lpstr>
      <vt:lpstr>Wumpus world characterization</vt:lpstr>
      <vt:lpstr>Wumpus world characterization</vt:lpstr>
      <vt:lpstr>Wumpus world characterization</vt:lpstr>
      <vt:lpstr>Wumpus world characterization</vt:lpstr>
      <vt:lpstr>Wumpus world characterization</vt:lpstr>
      <vt:lpstr>Wumpus World</vt:lpstr>
      <vt:lpstr>Exploring the Wumpus World</vt:lpstr>
      <vt:lpstr>Exploring a wumpus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Vishal Gupta</cp:lastModifiedBy>
  <cp:revision>272</cp:revision>
  <dcterms:created xsi:type="dcterms:W3CDTF">2011-09-14T09:42:05Z</dcterms:created>
  <dcterms:modified xsi:type="dcterms:W3CDTF">2023-04-05T06:35:11Z</dcterms:modified>
</cp:coreProperties>
</file>