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7" r:id="rId2"/>
    <p:sldId id="312" r:id="rId3"/>
    <p:sldId id="314" r:id="rId4"/>
    <p:sldId id="315" r:id="rId5"/>
    <p:sldId id="316" r:id="rId6"/>
    <p:sldId id="317" r:id="rId7"/>
    <p:sldId id="318" r:id="rId8"/>
    <p:sldId id="319" r:id="rId9"/>
    <p:sldId id="327" r:id="rId10"/>
    <p:sldId id="326" r:id="rId11"/>
    <p:sldId id="328" r:id="rId12"/>
    <p:sldId id="329" r:id="rId13"/>
    <p:sldId id="343" r:id="rId14"/>
    <p:sldId id="344" r:id="rId15"/>
    <p:sldId id="345" r:id="rId16"/>
    <p:sldId id="347" r:id="rId17"/>
    <p:sldId id="331" r:id="rId18"/>
    <p:sldId id="353" r:id="rId19"/>
    <p:sldId id="351" r:id="rId20"/>
    <p:sldId id="332" r:id="rId21"/>
    <p:sldId id="352" r:id="rId22"/>
    <p:sldId id="349" r:id="rId23"/>
    <p:sldId id="348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7BC8"/>
    <a:srgbClr val="7B587E"/>
    <a:srgbClr val="CD3C38"/>
    <a:srgbClr val="7B58A7"/>
    <a:srgbClr val="9BC447"/>
    <a:srgbClr val="FF8F29"/>
    <a:srgbClr val="35B2D4"/>
    <a:srgbClr val="E6E6E6"/>
    <a:srgbClr val="663300"/>
    <a:srgbClr val="101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6404" autoAdjust="0"/>
  </p:normalViewPr>
  <p:slideViewPr>
    <p:cSldViewPr>
      <p:cViewPr varScale="1">
        <p:scale>
          <a:sx n="114" d="100"/>
          <a:sy n="114" d="100"/>
        </p:scale>
        <p:origin x="32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D53C8B-9269-48E9-B7C0-13443332C9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963238-9712-44BE-8A18-1EF49C4432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53990-F50E-49B3-8F0F-AB86C4FF4D73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D741FD-F580-45E1-9E1C-6F1EDDDE51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A94FA-7851-4D6D-B899-770322550F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71C22-2341-4C51-B270-F73B99187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28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2D831-27D1-4804-BBE6-E7E773617FD4}" type="datetimeFigureOut">
              <a:rPr lang="en-IN" smtClean="0"/>
              <a:pPr/>
              <a:t>09-04-2024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C9D2F-5FCE-4B4F-80E6-E39EED6BD8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13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352800"/>
            <a:ext cx="8686800" cy="2743200"/>
          </a:xfrm>
          <a:prstGeom prst="rect">
            <a:avLst/>
          </a:prstGeom>
          <a:solidFill>
            <a:srgbClr val="1011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2895600" y="6096000"/>
            <a:ext cx="2895600" cy="76200"/>
          </a:xfrm>
          <a:prstGeom prst="rect">
            <a:avLst/>
          </a:prstGeom>
          <a:solidFill>
            <a:srgbClr val="76C2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0" y="6096000"/>
            <a:ext cx="2895600" cy="76200"/>
          </a:xfrm>
          <a:prstGeom prst="rect">
            <a:avLst/>
          </a:prstGeom>
          <a:solidFill>
            <a:srgbClr val="FCB0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5791200" y="6096000"/>
            <a:ext cx="2895600" cy="76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6" name="Picture 25" descr="BITS_university_logo_whitevert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8592"/>
          <a:stretch/>
        </p:blipFill>
        <p:spPr>
          <a:xfrm>
            <a:off x="76200" y="3352800"/>
            <a:ext cx="2057400" cy="1980000"/>
          </a:xfrm>
          <a:prstGeom prst="rect">
            <a:avLst/>
          </a:prstGeom>
        </p:spPr>
      </p:pic>
      <p:sp>
        <p:nvSpPr>
          <p:cNvPr id="30" name="TextBox 29"/>
          <p:cNvSpPr txBox="1"/>
          <p:nvPr userDrawn="1"/>
        </p:nvSpPr>
        <p:spPr>
          <a:xfrm>
            <a:off x="-76200" y="5257800"/>
            <a:ext cx="2209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spc="-150" dirty="0">
                <a:solidFill>
                  <a:prstClr val="white"/>
                </a:solidFill>
                <a:latin typeface="Arial"/>
                <a:cs typeface="Arial"/>
              </a:rPr>
              <a:t>BITS</a:t>
            </a:r>
            <a:r>
              <a:rPr lang="en-US" sz="2900" spc="-150" dirty="0">
                <a:solidFill>
                  <a:prstClr val="white"/>
                </a:solidFill>
                <a:latin typeface="Arial"/>
                <a:cs typeface="Arial"/>
              </a:rPr>
              <a:t> Pilani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152400" y="56666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Pilani Campus</a:t>
            </a:r>
          </a:p>
        </p:txBody>
      </p:sp>
      <p:sp>
        <p:nvSpPr>
          <p:cNvPr id="11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2514600" y="3810000"/>
            <a:ext cx="6019800" cy="1524000"/>
          </a:xfrm>
        </p:spPr>
        <p:txBody>
          <a:bodyPr anchor="ctr" anchorCtr="0">
            <a:noAutofit/>
          </a:bodyPr>
          <a:lstStyle>
            <a:lvl1pPr algn="l">
              <a:lnSpc>
                <a:spcPts val="4000"/>
              </a:lnSpc>
              <a:defRPr sz="4400" baseline="0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GB" dirty="0"/>
              <a:t>Please enter the presentation title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19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21" name="Rectangle 20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" name="Group 24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26" name="Rectangle 25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9" name="Picture 28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2B5D4D8-DD5D-4E9F-AC8F-46F0491F9A1B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81000"/>
            <a:ext cx="6019800" cy="5851525"/>
          </a:xfrm>
        </p:spPr>
        <p:txBody>
          <a:bodyPr vert="eaVert"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8"/>
          <p:cNvSpPr>
            <a:spLocks noGrp="1"/>
          </p:cNvSpPr>
          <p:nvPr>
            <p:ph sz="quarter" idx="10" hasCustomPrompt="1"/>
          </p:nvPr>
        </p:nvSpPr>
        <p:spPr>
          <a:xfrm rot="5400000">
            <a:off x="5410200" y="2743200"/>
            <a:ext cx="58674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7"/>
          <p:cNvGrpSpPr/>
          <p:nvPr userDrawn="1"/>
        </p:nvGrpSpPr>
        <p:grpSpPr>
          <a:xfrm rot="5400000">
            <a:off x="5006340" y="2567940"/>
            <a:ext cx="5181600" cy="45719"/>
            <a:chOff x="1905000" y="6553200"/>
            <a:chExt cx="7010400" cy="45719"/>
          </a:xfrm>
        </p:grpSpPr>
        <p:sp>
          <p:nvSpPr>
            <p:cNvPr id="9" name="Rectangle 8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7" name="Picture 16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 rot="5400000">
            <a:off x="-758715" y="1131248"/>
            <a:ext cx="2193193" cy="692697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4B03D1F-0BBF-4EFC-A4BB-99F9C45043E0}"/>
              </a:ext>
            </a:extLst>
          </p:cNvPr>
          <p:cNvGrpSpPr/>
          <p:nvPr userDrawn="1"/>
        </p:nvGrpSpPr>
        <p:grpSpPr>
          <a:xfrm rot="5400000">
            <a:off x="-428290" y="3311041"/>
            <a:ext cx="2895600" cy="235918"/>
            <a:chOff x="3250406" y="6164882"/>
            <a:chExt cx="2895600" cy="23591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8DE4EE3-7B0C-4FED-B22D-B2714A74CCD3}"/>
                </a:ext>
              </a:extLst>
            </p:cNvPr>
            <p:cNvGrpSpPr/>
            <p:nvPr/>
          </p:nvGrpSpPr>
          <p:grpSpPr>
            <a:xfrm>
              <a:off x="3250406" y="6164882"/>
              <a:ext cx="2895600" cy="235918"/>
              <a:chOff x="3124200" y="6096000"/>
              <a:chExt cx="2895600" cy="235918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4E8A1050-C88B-4706-B0C4-21919BF27C70}"/>
                  </a:ext>
                </a:extLst>
              </p:cNvPr>
              <p:cNvSpPr/>
              <p:nvPr/>
            </p:nvSpPr>
            <p:spPr>
              <a:xfrm>
                <a:off x="3124200" y="6099923"/>
                <a:ext cx="228600" cy="228600"/>
              </a:xfrm>
              <a:prstGeom prst="ellipse">
                <a:avLst/>
              </a:prstGeom>
              <a:solidFill>
                <a:srgbClr val="3B7B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9F8BEE9F-0547-4D30-BFC3-05B166DF0B40}"/>
                  </a:ext>
                </a:extLst>
              </p:cNvPr>
              <p:cNvSpPr/>
              <p:nvPr/>
            </p:nvSpPr>
            <p:spPr>
              <a:xfrm>
                <a:off x="3657600" y="6103318"/>
                <a:ext cx="228600" cy="228600"/>
              </a:xfrm>
              <a:prstGeom prst="ellipse">
                <a:avLst/>
              </a:prstGeom>
              <a:solidFill>
                <a:srgbClr val="CD3C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CEAA0D05-7A8D-4FB4-9BDF-34910FEED967}"/>
                  </a:ext>
                </a:extLst>
              </p:cNvPr>
              <p:cNvSpPr/>
              <p:nvPr/>
            </p:nvSpPr>
            <p:spPr>
              <a:xfrm>
                <a:off x="4724400" y="6096000"/>
                <a:ext cx="228600" cy="228600"/>
              </a:xfrm>
              <a:prstGeom prst="ellipse">
                <a:avLst/>
              </a:prstGeom>
              <a:solidFill>
                <a:srgbClr val="7B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88C008CC-0D25-4F23-A47A-23C208F72166}"/>
                  </a:ext>
                </a:extLst>
              </p:cNvPr>
              <p:cNvSpPr/>
              <p:nvPr/>
            </p:nvSpPr>
            <p:spPr>
              <a:xfrm>
                <a:off x="5257800" y="6096000"/>
                <a:ext cx="228600" cy="228600"/>
              </a:xfrm>
              <a:prstGeom prst="ellipse">
                <a:avLst/>
              </a:prstGeom>
              <a:solidFill>
                <a:srgbClr val="35B2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DAA7084A-4288-4A18-9FEA-60E890FBB11E}"/>
                  </a:ext>
                </a:extLst>
              </p:cNvPr>
              <p:cNvSpPr/>
              <p:nvPr/>
            </p:nvSpPr>
            <p:spPr>
              <a:xfrm>
                <a:off x="5791200" y="6096000"/>
                <a:ext cx="228600" cy="228600"/>
              </a:xfrm>
              <a:prstGeom prst="ellipse">
                <a:avLst/>
              </a:prstGeom>
              <a:solidFill>
                <a:srgbClr val="FF8F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151E68C-EB65-4FAC-A1A5-909C3B96B83B}"/>
                </a:ext>
              </a:extLst>
            </p:cNvPr>
            <p:cNvSpPr/>
            <p:nvPr/>
          </p:nvSpPr>
          <p:spPr>
            <a:xfrm>
              <a:off x="4317206" y="6168805"/>
              <a:ext cx="228600" cy="228600"/>
            </a:xfrm>
            <a:prstGeom prst="ellipse">
              <a:avLst/>
            </a:prstGeom>
            <a:solidFill>
              <a:srgbClr val="9BC4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86B9498-1568-4C9F-8975-538F058CECA1}"/>
              </a:ext>
            </a:extLst>
          </p:cNvPr>
          <p:cNvSpPr txBox="1"/>
          <p:nvPr userDrawn="1"/>
        </p:nvSpPr>
        <p:spPr>
          <a:xfrm rot="5400000">
            <a:off x="-3226214" y="3378614"/>
            <a:ext cx="67140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baseline="0" dirty="0">
                <a:solidFill>
                  <a:srgbClr val="101141"/>
                </a:solidFill>
                <a:latin typeface="Arial"/>
                <a:cs typeface="Arial"/>
              </a:rPr>
              <a:t>CSIS</a:t>
            </a:r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 Dept.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Pilani, Pilani Campus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352800"/>
            <a:ext cx="8686800" cy="2743200"/>
          </a:xfrm>
          <a:prstGeom prst="rect">
            <a:avLst/>
          </a:prstGeom>
          <a:solidFill>
            <a:srgbClr val="1011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895600" y="6096000"/>
            <a:ext cx="2895600" cy="76200"/>
          </a:xfrm>
          <a:prstGeom prst="rect">
            <a:avLst/>
          </a:prstGeom>
          <a:solidFill>
            <a:srgbClr val="76C2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096000"/>
            <a:ext cx="2895600" cy="76200"/>
          </a:xfrm>
          <a:prstGeom prst="rect">
            <a:avLst/>
          </a:prstGeom>
          <a:solidFill>
            <a:srgbClr val="FCB0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5791200" y="6096000"/>
            <a:ext cx="2895600" cy="76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2514600" y="5410200"/>
            <a:ext cx="6019800" cy="533400"/>
          </a:xfrm>
        </p:spPr>
        <p:txBody>
          <a:bodyPr anchor="b" anchorCtr="0">
            <a:noAutofit/>
          </a:bodyPr>
          <a:lstStyle>
            <a:lvl1pPr marL="0" indent="0" algn="r">
              <a:lnSpc>
                <a:spcPts val="18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pPr lvl="0"/>
            <a:r>
              <a:rPr lang="en-GB" dirty="0"/>
              <a:t>Presenter details comes here</a:t>
            </a:r>
          </a:p>
          <a:p>
            <a:pPr lvl="0"/>
            <a:r>
              <a:rPr lang="en-GB" dirty="0"/>
              <a:t>Date and other details can come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14600" y="3810000"/>
            <a:ext cx="6019800" cy="1524000"/>
          </a:xfrm>
        </p:spPr>
        <p:txBody>
          <a:bodyPr anchor="ctr" anchorCtr="0">
            <a:noAutofit/>
          </a:bodyPr>
          <a:lstStyle>
            <a:lvl1pPr algn="l">
              <a:lnSpc>
                <a:spcPts val="4000"/>
              </a:lnSpc>
              <a:defRPr sz="4400" baseline="0">
                <a:solidFill>
                  <a:schemeClr val="bg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GB" dirty="0"/>
              <a:t>Please enter the presentation title here</a:t>
            </a:r>
            <a:endParaRPr lang="en-US" dirty="0"/>
          </a:p>
        </p:txBody>
      </p:sp>
      <p:pic>
        <p:nvPicPr>
          <p:cNvPr id="13" name="Picture 12" descr="BITS_university_logo_whitevert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8592"/>
          <a:stretch/>
        </p:blipFill>
        <p:spPr>
          <a:xfrm>
            <a:off x="76200" y="3352800"/>
            <a:ext cx="2057400" cy="19800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-76200" y="5257800"/>
            <a:ext cx="2209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spc="-150" dirty="0">
                <a:solidFill>
                  <a:prstClr val="white"/>
                </a:solidFill>
                <a:latin typeface="Arial"/>
                <a:cs typeface="Arial"/>
              </a:rPr>
              <a:t>BITS</a:t>
            </a:r>
            <a:r>
              <a:rPr lang="en-US" sz="2900" spc="-150" dirty="0">
                <a:solidFill>
                  <a:prstClr val="white"/>
                </a:solidFill>
                <a:latin typeface="Arial"/>
                <a:cs typeface="Arial"/>
              </a:rPr>
              <a:t> Pilani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52400" y="56666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Pilani Campus</a:t>
            </a:r>
          </a:p>
        </p:txBody>
      </p:sp>
    </p:spTree>
    <p:extLst>
      <p:ext uri="{BB962C8B-B14F-4D97-AF65-F5344CB8AC3E}">
        <p14:creationId xmlns:p14="http://schemas.microsoft.com/office/powerpoint/2010/main" val="11362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Server\D\jyoti\FI023_BITS_v1\styleguide img\IMG_5627_b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0" y="4282182"/>
            <a:ext cx="9144000" cy="257581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4" descr="Picture 7.png"/>
          <p:cNvPicPr>
            <a:picLocks noChangeAspect="1"/>
          </p:cNvPicPr>
          <p:nvPr userDrawn="1"/>
        </p:nvPicPr>
        <p:blipFill>
          <a:blip r:embed="rId3" cstate="print"/>
          <a:srcRect l="1923" b="5336"/>
          <a:stretch>
            <a:fillRect/>
          </a:stretch>
        </p:blipFill>
        <p:spPr>
          <a:xfrm>
            <a:off x="6629400" y="0"/>
            <a:ext cx="2193193" cy="692697"/>
          </a:xfrm>
          <a:prstGeom prst="rect">
            <a:avLst/>
          </a:prstGeom>
        </p:spPr>
      </p:pic>
      <p:sp>
        <p:nvSpPr>
          <p:cNvPr id="17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304800" y="4648200"/>
            <a:ext cx="8458200" cy="1600200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Topic headings here </a:t>
            </a:r>
          </a:p>
          <a:p>
            <a:pPr lvl="0"/>
            <a:r>
              <a:rPr lang="en-US" dirty="0"/>
              <a:t>(separator - can run in two lines)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2882900" y="6775450"/>
            <a:ext cx="2895600" cy="76200"/>
          </a:xfrm>
          <a:prstGeom prst="rect">
            <a:avLst/>
          </a:prstGeom>
          <a:solidFill>
            <a:srgbClr val="76C2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-12700" y="6775450"/>
            <a:ext cx="2895600" cy="76200"/>
          </a:xfrm>
          <a:prstGeom prst="rect">
            <a:avLst/>
          </a:prstGeom>
          <a:solidFill>
            <a:srgbClr val="FCB01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5778500" y="6775450"/>
            <a:ext cx="2895600" cy="76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858000" y="762000"/>
            <a:ext cx="2209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spc="-150" dirty="0">
                <a:solidFill>
                  <a:prstClr val="white"/>
                </a:solidFill>
                <a:latin typeface="Arial"/>
                <a:cs typeface="Arial"/>
              </a:rPr>
              <a:t>BITS</a:t>
            </a:r>
            <a:r>
              <a:rPr lang="en-US" sz="2900" spc="-150" dirty="0">
                <a:solidFill>
                  <a:prstClr val="white"/>
                </a:solidFill>
                <a:latin typeface="Arial"/>
                <a:cs typeface="Arial"/>
              </a:rPr>
              <a:t> Pilani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086600" y="11708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Arial"/>
                <a:cs typeface="Arial"/>
              </a:rPr>
              <a:t>Pilani Campus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493837"/>
            <a:ext cx="8229600" cy="4525963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>
                <a:latin typeface="Tw Cen MT" panose="020B0602020104020603" pitchFamily="34" charset="0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>
                <a:latin typeface="Tw Cen MT" panose="020B0602020104020603" pitchFamily="34" charset="0"/>
                <a:cs typeface="Arial" pitchFamily="34" charset="0"/>
              </a:defRPr>
            </a:lvl2pPr>
            <a:lvl3pPr>
              <a:defRPr sz="2400"/>
            </a:lvl3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err="1"/>
              <a:t>Azsa</a:t>
            </a:r>
            <a:endParaRPr lang="en-US" sz="2400" dirty="0"/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dirty="0" err="1"/>
              <a:t>Sdfsd</a:t>
            </a:r>
            <a:endParaRPr lang="en-US" dirty="0"/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endParaRPr lang="en-US" dirty="0"/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endParaRPr lang="en-US" dirty="0"/>
          </a:p>
        </p:txBody>
      </p:sp>
      <p:grpSp>
        <p:nvGrpSpPr>
          <p:cNvPr id="2" name="Group 11"/>
          <p:cNvGrpSpPr/>
          <p:nvPr userDrawn="1"/>
        </p:nvGrpSpPr>
        <p:grpSpPr>
          <a:xfrm>
            <a:off x="2083888" y="6550671"/>
            <a:ext cx="7060112" cy="48665"/>
            <a:chOff x="2083888" y="6550671"/>
            <a:chExt cx="7060112" cy="48665"/>
          </a:xfrm>
        </p:grpSpPr>
        <p:sp>
          <p:nvSpPr>
            <p:cNvPr id="13" name="Rectangle 12"/>
            <p:cNvSpPr/>
            <p:nvPr/>
          </p:nvSpPr>
          <p:spPr>
            <a:xfrm>
              <a:off x="4630476" y="6550672"/>
              <a:ext cx="2328591" cy="48664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907874" y="6550671"/>
              <a:ext cx="2236126" cy="45719"/>
            </a:xfrm>
            <a:prstGeom prst="rect">
              <a:avLst/>
            </a:prstGeom>
            <a:solidFill>
              <a:srgbClr val="E31C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83888" y="6550672"/>
              <a:ext cx="2580680" cy="48664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6" name="Picture 15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grpSp>
        <p:nvGrpSpPr>
          <p:cNvPr id="4" name="Group 18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20" name="Rectangle 19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Group 22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24" name="Rectangle 23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Content Placeholder 18">
            <a:extLst>
              <a:ext uri="{FF2B5EF4-FFF2-40B4-BE49-F238E27FC236}">
                <a16:creationId xmlns:a16="http://schemas.microsoft.com/office/drawing/2014/main" id="{DC261F92-AFED-4F9D-856E-3592EFCDE2C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56F15A2-71DC-43CD-ADF6-99E51BE4776D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800">
                <a:latin typeface="Tw Cen MT" panose="020B0602020104020603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1600">
                <a:latin typeface="Tw Cen MT" panose="020B0602020104020603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  <a:endParaRPr kumimoji="0" lang="en-GB" sz="2400" u="none" strike="noStrike" kern="1200" cap="none" spc="0" normalizeH="0" noProof="0" dirty="0">
              <a:ln>
                <a:noFill/>
              </a:ln>
              <a:solidFill>
                <a:srgbClr val="10114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lang="en-US" dirty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 hasCustomPrompt="1"/>
          </p:nvPr>
        </p:nvSpPr>
        <p:spPr>
          <a:xfrm>
            <a:off x="4953000" y="1600200"/>
            <a:ext cx="4038600" cy="452596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800">
                <a:latin typeface="Tw Cen MT" panose="020B0602020104020603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1600">
                <a:latin typeface="Tw Cen MT" panose="020B0602020104020603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lvl="1"/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dirty="0"/>
              <a:t>Second level</a:t>
            </a:r>
            <a:endParaRPr kumimoji="0" lang="en-GB" sz="2400" u="none" strike="noStrike" kern="1200" cap="none" spc="0" normalizeH="0" noProof="0" dirty="0">
              <a:ln>
                <a:noFill/>
              </a:ln>
              <a:solidFill>
                <a:srgbClr val="10114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u="none" strike="noStrike" kern="1200" cap="none" spc="0" normalizeH="0" baseline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Lorem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sit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amet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dolor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GB" sz="2400" u="none" strike="noStrike" kern="1200" cap="none" spc="0" normalizeH="0" noProof="0" dirty="0" err="1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ipsum</a:t>
            </a:r>
            <a:r>
              <a:rPr kumimoji="0" lang="en-GB" sz="2400" u="none" strike="noStrike" kern="1200" cap="none" spc="0" normalizeH="0" noProof="0" dirty="0">
                <a:ln>
                  <a:noFill/>
                </a:ln>
                <a:solidFill>
                  <a:srgbClr val="10114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 userDrawn="1"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19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21" name="Rectangle 20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Group 28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30" name="Rectangle 29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4" name="TextBox 33"/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27087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199"/>
            <a:ext cx="4040188" cy="3763963"/>
          </a:xfrm>
        </p:spPr>
        <p:txBody>
          <a:bodyPr/>
          <a:lstStyle>
            <a:lvl1pPr>
              <a:defRPr sz="2400">
                <a:latin typeface="Tw Cen MT" panose="020B0602020104020603" pitchFamily="34" charset="0"/>
              </a:defRPr>
            </a:lvl1pPr>
            <a:lvl2pPr>
              <a:defRPr sz="2000">
                <a:latin typeface="Tw Cen MT" panose="020B0602020104020603" pitchFamily="34" charset="0"/>
              </a:defRPr>
            </a:lvl2pPr>
            <a:lvl3pPr>
              <a:defRPr sz="1800">
                <a:latin typeface="Tw Cen MT" panose="020B0602020104020603" pitchFamily="34" charset="0"/>
              </a:defRPr>
            </a:lvl3pPr>
            <a:lvl4pPr>
              <a:defRPr sz="1600">
                <a:latin typeface="Tw Cen MT" panose="020B0602020104020603" pitchFamily="34" charset="0"/>
              </a:defRPr>
            </a:lvl4pPr>
            <a:lvl5pPr>
              <a:defRPr sz="1600">
                <a:latin typeface="Tw Cen MT" panose="020B06020201040206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27087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199"/>
            <a:ext cx="4041775" cy="3763963"/>
          </a:xfrm>
        </p:spPr>
        <p:txBody>
          <a:bodyPr/>
          <a:lstStyle>
            <a:lvl1pPr>
              <a:defRPr sz="2400">
                <a:latin typeface="Tw Cen MT" panose="020B0602020104020603" pitchFamily="34" charset="0"/>
              </a:defRPr>
            </a:lvl1pPr>
            <a:lvl2pPr>
              <a:defRPr sz="2000">
                <a:latin typeface="Tw Cen MT" panose="020B0602020104020603" pitchFamily="34" charset="0"/>
              </a:defRPr>
            </a:lvl2pPr>
            <a:lvl3pPr>
              <a:defRPr sz="1800">
                <a:latin typeface="Tw Cen MT" panose="020B0602020104020603" pitchFamily="34" charset="0"/>
              </a:defRPr>
            </a:lvl3pPr>
            <a:lvl4pPr>
              <a:defRPr sz="1600">
                <a:latin typeface="Tw Cen MT" panose="020B0602020104020603" pitchFamily="34" charset="0"/>
              </a:defRPr>
            </a:lvl4pPr>
            <a:lvl5pPr>
              <a:defRPr sz="1600">
                <a:latin typeface="Tw Cen MT" panose="020B06020201040206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10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12" name="Rectangle 11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7" name="Group 15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17" name="Rectangle 16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0" name="Picture 19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D91EC3B-4D90-4031-8C7C-C675D59AFDE0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5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7" name="Rectangle 6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Group 10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12" name="Rectangle 11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5" name="Picture 14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8A84FCC-DC85-4219-B9EB-F69ADB24DAAE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525963"/>
          </a:xfrm>
        </p:spPr>
        <p:txBody>
          <a:bodyPr/>
          <a:lstStyle>
            <a:lvl1pPr>
              <a:defRPr sz="3200">
                <a:latin typeface="Tw Cen MT" panose="020B0602020104020603" pitchFamily="34" charset="0"/>
              </a:defRPr>
            </a:lvl1pPr>
            <a:lvl2pPr>
              <a:defRPr sz="2800">
                <a:latin typeface="Tw Cen MT" panose="020B0602020104020603" pitchFamily="34" charset="0"/>
              </a:defRPr>
            </a:lvl2pPr>
            <a:lvl3pPr>
              <a:defRPr sz="2400">
                <a:latin typeface="Tw Cen MT" panose="020B0602020104020603" pitchFamily="34" charset="0"/>
              </a:defRPr>
            </a:lvl3pPr>
            <a:lvl4pPr>
              <a:defRPr sz="2000">
                <a:latin typeface="Tw Cen MT" panose="020B0602020104020603" pitchFamily="34" charset="0"/>
              </a:defRPr>
            </a:lvl4pPr>
            <a:lvl5pPr>
              <a:defRPr sz="2000">
                <a:latin typeface="Tw Cen MT" panose="020B06020201040206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525963"/>
          </a:xfrm>
        </p:spPr>
        <p:txBody>
          <a:bodyPr/>
          <a:lstStyle>
            <a:lvl1pPr marL="0" indent="0">
              <a:buNone/>
              <a:defRPr sz="1400">
                <a:latin typeface="Tw Cen MT" panose="020B06020201040206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8"/>
          <p:cNvSpPr>
            <a:spLocks noGrp="1"/>
          </p:cNvSpPr>
          <p:nvPr>
            <p:ph sz="quarter" idx="13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2" name="Group 8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10" name="Rectangle 9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Group 13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15" name="Rectangle 14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8" name="Picture 17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8FA1913-14F8-4B25-910F-9F13CEBBB3CD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407025"/>
            <a:ext cx="5486400" cy="304800"/>
          </a:xfrm>
        </p:spPr>
        <p:txBody>
          <a:bodyPr anchor="b">
            <a:normAutofit/>
          </a:bodyPr>
          <a:lstStyle>
            <a:lvl1pPr algn="l">
              <a:defRPr sz="1800" b="1" spc="0">
                <a:latin typeface="Tw Cen MT" panose="020B06020201040206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28800"/>
            <a:ext cx="5486400" cy="3429000"/>
          </a:xfr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>
              <a:buNone/>
              <a:defRPr sz="3200"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11825"/>
            <a:ext cx="5486400" cy="3048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Tw Cen MT" panose="020B06020201040206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6324600" cy="1143000"/>
          </a:xfrm>
        </p:spPr>
        <p:txBody>
          <a:bodyPr anchor="ctr" anchorCtr="0">
            <a:normAutofit/>
          </a:bodyPr>
          <a:lstStyle>
            <a:lvl1pPr marL="0">
              <a:lnSpc>
                <a:spcPts val="3600"/>
              </a:lnSpc>
              <a:spcBef>
                <a:spcPts val="0"/>
              </a:spcBef>
              <a:buNone/>
              <a:defRPr sz="4000" b="1" spc="-150" baseline="0"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Slide heading here and it can run in two lines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1295400"/>
            <a:ext cx="7010400" cy="45719"/>
            <a:chOff x="1905000" y="6553200"/>
            <a:chExt cx="7010400" cy="45719"/>
          </a:xfrm>
        </p:grpSpPr>
        <p:sp>
          <p:nvSpPr>
            <p:cNvPr id="7" name="Rectangle 6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Group 10"/>
          <p:cNvGrpSpPr/>
          <p:nvPr userDrawn="1"/>
        </p:nvGrpSpPr>
        <p:grpSpPr>
          <a:xfrm>
            <a:off x="2133600" y="6553200"/>
            <a:ext cx="7010400" cy="45719"/>
            <a:chOff x="1905000" y="6553200"/>
            <a:chExt cx="7010400" cy="45719"/>
          </a:xfrm>
        </p:grpSpPr>
        <p:sp>
          <p:nvSpPr>
            <p:cNvPr id="12" name="Rectangle 11"/>
            <p:cNvSpPr/>
            <p:nvPr/>
          </p:nvSpPr>
          <p:spPr>
            <a:xfrm>
              <a:off x="4267200" y="6553200"/>
              <a:ext cx="2328591" cy="45719"/>
            </a:xfrm>
            <a:prstGeom prst="rect">
              <a:avLst/>
            </a:prstGeom>
            <a:solidFill>
              <a:srgbClr val="76C2E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05000" y="6553200"/>
              <a:ext cx="2362200" cy="45719"/>
            </a:xfrm>
            <a:prstGeom prst="rect">
              <a:avLst/>
            </a:prstGeom>
            <a:solidFill>
              <a:srgbClr val="FCB01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86809" y="6553200"/>
              <a:ext cx="2328591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5" name="Picture 14" descr="Picture 7.png"/>
          <p:cNvPicPr>
            <a:picLocks noChangeAspect="1"/>
          </p:cNvPicPr>
          <p:nvPr userDrawn="1"/>
        </p:nvPicPr>
        <p:blipFill>
          <a:blip r:embed="rId2" cstate="print"/>
          <a:srcRect l="1923" b="5336"/>
          <a:stretch>
            <a:fillRect/>
          </a:stretch>
        </p:blipFill>
        <p:spPr>
          <a:xfrm>
            <a:off x="6629400" y="-1"/>
            <a:ext cx="2193193" cy="69269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43C53D0-99D8-40DE-B4FE-29D4531701A2}"/>
              </a:ext>
            </a:extLst>
          </p:cNvPr>
          <p:cNvSpPr txBox="1"/>
          <p:nvPr userDrawn="1"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baseline="0" dirty="0">
                <a:solidFill>
                  <a:srgbClr val="101141"/>
                </a:solidFill>
                <a:latin typeface="Arial"/>
                <a:cs typeface="Arial"/>
              </a:rPr>
              <a:t>Dept. of Computer Science &amp; Information Systems, </a:t>
            </a:r>
            <a:r>
              <a:rPr lang="en-US" sz="1100" b="1" dirty="0">
                <a:solidFill>
                  <a:srgbClr val="101141"/>
                </a:solidFill>
                <a:latin typeface="Arial"/>
                <a:cs typeface="Arial"/>
              </a:rPr>
              <a:t>BITS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101141"/>
                </a:solidFill>
                <a:latin typeface="Arial"/>
                <a:cs typeface="Arial"/>
              </a:rPr>
              <a:t>Pilani</a:t>
            </a:r>
            <a:r>
              <a:rPr lang="en-US" sz="1100" dirty="0">
                <a:solidFill>
                  <a:srgbClr val="101141"/>
                </a:solidFill>
                <a:latin typeface="Arial"/>
                <a:cs typeface="Arial"/>
              </a:rPr>
              <a:t> Campus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Page 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  <a:cs typeface="Arial" pitchFamily="34" charset="0"/>
              </a:defRPr>
            </a:lvl1pPr>
          </a:lstStyle>
          <a:p>
            <a:fld id="{BC8D7E44-7D4F-4942-A8C9-2DF6BF8399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150">
          <a:solidFill>
            <a:schemeClr val="tx1"/>
          </a:solidFill>
          <a:latin typeface="Tw Cen MT" panose="020B0602020104020603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57400" y="3657600"/>
            <a:ext cx="6629400" cy="1752600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en-US" sz="4000" i="1" dirty="0"/>
              <a:t>Module 12 – </a:t>
            </a:r>
            <a:r>
              <a:rPr lang="en-US" sz="4000" i="1"/>
              <a:t>Linked Lists</a:t>
            </a:r>
            <a:endParaRPr lang="en-US" sz="1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017E3-1BB7-5C87-00E3-D5B427BBE28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2656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4242787"/>
            <a:ext cx="8229600" cy="481613"/>
          </a:xfrm>
        </p:spPr>
        <p:txBody>
          <a:bodyPr/>
          <a:lstStyle/>
          <a:p>
            <a:r>
              <a:rPr lang="en-US" dirty="0"/>
              <a:t>Consider that our linked list stores integer elements.</a:t>
            </a:r>
          </a:p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Linked Lists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46339" y="1819455"/>
            <a:ext cx="6858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4685" y="2851417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3384" y="2851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8066" y="2849094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04145" y="2850037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08785" y="2856062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10" name="Straight Arrow Connector 9"/>
          <p:cNvCxnSpPr>
            <a:endCxn id="5" idx="0"/>
          </p:cNvCxnSpPr>
          <p:nvPr/>
        </p:nvCxnSpPr>
        <p:spPr>
          <a:xfrm>
            <a:off x="762000" y="2152128"/>
            <a:ext cx="137485" cy="6992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7" idx="1"/>
          </p:cNvCxnSpPr>
          <p:nvPr/>
        </p:nvCxnSpPr>
        <p:spPr>
          <a:xfrm>
            <a:off x="1751881" y="3077694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53400" y="2895600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1064644" y="3004119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14" name="Right Brace 13"/>
          <p:cNvSpPr/>
          <p:nvPr/>
        </p:nvSpPr>
        <p:spPr>
          <a:xfrm rot="5400000">
            <a:off x="2953829" y="3030390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4842296" y="3004120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16" name="Right Brace 15"/>
          <p:cNvSpPr/>
          <p:nvPr/>
        </p:nvSpPr>
        <p:spPr>
          <a:xfrm rot="5400000">
            <a:off x="6763829" y="3004120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5684" y="3759372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1</a:t>
            </a:r>
            <a:r>
              <a:rPr lang="en-US" baseline="30000" dirty="0">
                <a:latin typeface="Tw Cen MT" panose="020B0602020104020603" pitchFamily="34" charset="0"/>
              </a:rPr>
              <a:t>st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98066" y="3761171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2</a:t>
            </a:r>
            <a:r>
              <a:rPr lang="en-US" baseline="30000" dirty="0">
                <a:latin typeface="Tw Cen MT" panose="020B0602020104020603" pitchFamily="34" charset="0"/>
              </a:rPr>
              <a:t>nd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65684" y="3757965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3</a:t>
            </a:r>
            <a:r>
              <a:rPr lang="en-US" baseline="30000" dirty="0">
                <a:latin typeface="Tw Cen MT" panose="020B0602020104020603" pitchFamily="34" charset="0"/>
              </a:rPr>
              <a:t>rd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3098" y="3757965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4</a:t>
            </a:r>
            <a:r>
              <a:rPr lang="en-US" baseline="30000" dirty="0">
                <a:latin typeface="Tw Cen MT" panose="020B0602020104020603" pitchFamily="34" charset="0"/>
              </a:rPr>
              <a:t>th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08385" y="2851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46098" y="308001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013384" y="2851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7928" y="308001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918383" y="285479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462927" y="308339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Content Placeholder 1"/>
          <p:cNvSpPr txBox="1">
            <a:spLocks/>
          </p:cNvSpPr>
          <p:nvPr/>
        </p:nvSpPr>
        <p:spPr>
          <a:xfrm>
            <a:off x="304799" y="4786116"/>
            <a:ext cx="4099345" cy="1806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 * next;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IN" dirty="0"/>
          </a:p>
        </p:txBody>
      </p:sp>
      <p:sp>
        <p:nvSpPr>
          <p:cNvPr id="28" name="Content Placeholder 1"/>
          <p:cNvSpPr txBox="1">
            <a:spLocks/>
          </p:cNvSpPr>
          <p:nvPr/>
        </p:nvSpPr>
        <p:spPr>
          <a:xfrm>
            <a:off x="4876800" y="4786116"/>
            <a:ext cx="4038600" cy="1806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 * head;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IN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93853" y="1599014"/>
            <a:ext cx="5638800" cy="8393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>
                <a:latin typeface="Tw Cen MT" panose="020B0602020104020603" pitchFamily="34" charset="0"/>
              </a:rPr>
              <a:t> stores the address of the first node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>
                <a:latin typeface="Tw Cen MT" panose="020B0602020104020603" pitchFamily="34" charset="0"/>
              </a:rPr>
              <a:t> stores the number of nodes/elements in the list</a:t>
            </a:r>
          </a:p>
          <a:p>
            <a:pPr algn="ctr"/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dirty="0">
                <a:latin typeface="Tw Cen MT" panose="020B0602020104020603" pitchFamily="34" charset="0"/>
              </a:rPr>
              <a:t> in each node stores the element (integer in this case)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dirty="0">
                <a:latin typeface="Tw Cen MT" panose="020B0602020104020603" pitchFamily="34" charset="0"/>
              </a:rPr>
              <a:t> stores the address of the next node in the list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6339" y="1447800"/>
            <a:ext cx="6858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</a:t>
            </a:r>
            <a:endParaRPr lang="en-IN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0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 animBg="1"/>
      <p:bldP spid="23" grpId="0" animBg="1"/>
      <p:bldP spid="25" grpId="0" animBg="1"/>
      <p:bldP spid="27" grpId="0"/>
      <p:bldP spid="28" grpId="0"/>
      <p:bldP spid="30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93838"/>
            <a:ext cx="3886200" cy="3625316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 * next;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 * head;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main(){</a:t>
            </a:r>
          </a:p>
          <a:p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l1.count = 0;</a:t>
            </a:r>
          </a:p>
          <a:p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 n1,n2,n3;</a:t>
            </a:r>
          </a:p>
          <a:p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Creating a linked list</a:t>
            </a:r>
            <a:endParaRPr lang="en-IN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038600" y="1493839"/>
            <a:ext cx="4953000" cy="34591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n1.ele = 10; n2.ele = 20; </a:t>
            </a:r>
          </a:p>
          <a:p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n3.ele = 30;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l1.head = &amp;n1; </a:t>
            </a:r>
          </a:p>
          <a:p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n1.next = &amp;n2;</a:t>
            </a:r>
          </a:p>
          <a:p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n2.next = &amp;n3;</a:t>
            </a:r>
          </a:p>
          <a:p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n3.next = NULL;</a:t>
            </a:r>
          </a:p>
          <a:p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l1.count = 3;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(“Printing the values of the list\n”);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(“%d, %d, %d”, n1-&gt;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n1.next-&gt;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n2.next-&gt;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423" y="5334000"/>
            <a:ext cx="9137577" cy="908327"/>
            <a:chOff x="-790965" y="5248132"/>
            <a:chExt cx="9648575" cy="1321201"/>
          </a:xfrm>
        </p:grpSpPr>
        <p:sp>
          <p:nvSpPr>
            <p:cNvPr id="6" name="Rectangle 5"/>
            <p:cNvSpPr/>
            <p:nvPr/>
          </p:nvSpPr>
          <p:spPr>
            <a:xfrm>
              <a:off x="609786" y="5257800"/>
              <a:ext cx="12192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n1.ele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9786" y="5638800"/>
              <a:ext cx="12192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n1.next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008628" y="5257800"/>
              <a:ext cx="12192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n2.ele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008628" y="5638800"/>
              <a:ext cx="12192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n2.next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407655" y="5257800"/>
              <a:ext cx="12192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n3.ele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407655" y="5638800"/>
              <a:ext cx="1219200" cy="381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NULL</a:t>
              </a:r>
            </a:p>
          </p:txBody>
        </p:sp>
        <p:cxnSp>
          <p:nvCxnSpPr>
            <p:cNvPr id="12" name="Straight Arrow Connector 11"/>
            <p:cNvCxnSpPr>
              <a:stCxn id="7" idx="3"/>
              <a:endCxn id="8" idx="1"/>
            </p:cNvCxnSpPr>
            <p:nvPr/>
          </p:nvCxnSpPr>
          <p:spPr>
            <a:xfrm flipV="1">
              <a:off x="1828986" y="5448300"/>
              <a:ext cx="2179642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87358" y="6076890"/>
              <a:ext cx="1542410" cy="4924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Variable n1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86200" y="6076891"/>
              <a:ext cx="1542410" cy="4924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Variable n2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15200" y="6076890"/>
              <a:ext cx="1542410" cy="4924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Variable n3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 rot="21188789">
              <a:off x="2024171" y="5248132"/>
              <a:ext cx="1789272" cy="4924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n1.next = &amp;n2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5227827" y="5462183"/>
              <a:ext cx="2179642" cy="381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 rot="21177700">
              <a:off x="5423012" y="5262014"/>
              <a:ext cx="1789272" cy="4924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n2.next = &amp;n3</a:t>
              </a:r>
            </a:p>
          </p:txBody>
        </p:sp>
        <p:sp>
          <p:nvSpPr>
            <p:cNvPr id="22" name="Rectangle 21"/>
            <p:cNvSpPr/>
            <p:nvPr/>
          </p:nvSpPr>
          <p:spPr>
            <a:xfrm rot="19341031">
              <a:off x="-790965" y="5452560"/>
              <a:ext cx="1628666" cy="4924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l1.head=&amp;n1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38615" y="6178137"/>
            <a:ext cx="1154630" cy="2619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l1.head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68128" y="5590320"/>
            <a:ext cx="764861" cy="583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01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Linked List Implementation with</a:t>
            </a:r>
          </a:p>
          <a:p>
            <a:r>
              <a:rPr lang="en-US" dirty="0"/>
              <a:t>	Dynamic Memory Allocation</a:t>
            </a:r>
          </a:p>
          <a:p>
            <a:r>
              <a:rPr lang="en-US" dirty="0"/>
              <a:t>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7130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Creating linked list using </a:t>
            </a:r>
            <a:r>
              <a:rPr lang="en-US" dirty="0" err="1"/>
              <a:t>malloc</a:t>
            </a:r>
            <a:r>
              <a:rPr lang="en-US" dirty="0"/>
              <a:t>()</a:t>
            </a:r>
            <a:endParaRPr lang="en-IN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52400" y="1493838"/>
            <a:ext cx="3886200" cy="1706562"/>
          </a:xfrm>
        </p:spPr>
        <p:txBody>
          <a:bodyPr>
            <a:normAutofit/>
          </a:bodyPr>
          <a:lstStyle/>
          <a:p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 * NODE;</a:t>
            </a: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 next;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8278" y="3382992"/>
            <a:ext cx="8813321" cy="339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createNewList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LIST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(LIST)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(LIST)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-&gt;count=0;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-&gt;head=NULL;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343400" y="1477992"/>
            <a:ext cx="4724400" cy="172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typdef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LIST;</a:t>
            </a: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NODE head;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8" name="Rectangle 7"/>
          <p:cNvSpPr/>
          <p:nvPr/>
        </p:nvSpPr>
        <p:spPr>
          <a:xfrm>
            <a:off x="6781800" y="5477055"/>
            <a:ext cx="13716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head=NULL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1800" y="5105400"/>
            <a:ext cx="13716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508239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w Cen MT" panose="020B0602020104020603" pitchFamily="34" charset="0"/>
              </a:rPr>
              <a:t>myList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5287992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63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/>
      <p:bldP spid="8" grpId="0" animBg="1"/>
      <p:bldP spid="9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Creating new node</a:t>
            </a:r>
            <a:endParaRPr lang="en-IN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52400" y="1493838"/>
            <a:ext cx="3886200" cy="1706562"/>
          </a:xfrm>
        </p:spPr>
        <p:txBody>
          <a:bodyPr>
            <a:normAutofit/>
          </a:bodyPr>
          <a:lstStyle/>
          <a:p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 * NODE;</a:t>
            </a: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 next;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8278" y="3382992"/>
            <a:ext cx="8813321" cy="339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createNewNode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NODE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(NODE)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node));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(NODE)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=value;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-&gt;next=NULL;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myNode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343400" y="1477992"/>
            <a:ext cx="4724400" cy="172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typdef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LIST;</a:t>
            </a:r>
          </a:p>
          <a:p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linked_list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 head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8" name="Rectangle 7"/>
          <p:cNvSpPr/>
          <p:nvPr/>
        </p:nvSpPr>
        <p:spPr>
          <a:xfrm>
            <a:off x="7173582" y="5105400"/>
            <a:ext cx="1208418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r>
              <a:rPr lang="en-US" dirty="0">
                <a:latin typeface="Tw Cen MT" panose="020B0602020104020603" pitchFamily="34" charset="0"/>
              </a:rPr>
              <a:t>=value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73582" y="5562600"/>
            <a:ext cx="120841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next=NULL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0955" y="5115464"/>
            <a:ext cx="12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w Cen MT" panose="020B0602020104020603" pitchFamily="34" charset="0"/>
              </a:rPr>
              <a:t>myNode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411582" y="5334000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59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Inserting a node into the list</a:t>
            </a:r>
            <a:endParaRPr lang="en-IN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8278" y="1477992"/>
            <a:ext cx="8813321" cy="4618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insertNodeIntoList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n1, LIST l1){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if(l1-&gt;count == 0)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l1-&gt;head = n1;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n1-&gt;next = NULL;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l1-&gt;count++;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non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... ...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553200" y="4876800"/>
            <a:ext cx="1208418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53200" y="5334000"/>
            <a:ext cx="120841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95800" y="4791255"/>
            <a:ext cx="13716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95800" y="4419600"/>
            <a:ext cx="13716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count=1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3" name="Straight Arrow Connector 22"/>
          <p:cNvCxnSpPr>
            <a:endCxn id="19" idx="1"/>
          </p:cNvCxnSpPr>
          <p:nvPr/>
        </p:nvCxnSpPr>
        <p:spPr>
          <a:xfrm>
            <a:off x="5562600" y="4953000"/>
            <a:ext cx="990600" cy="152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467600" y="5562600"/>
            <a:ext cx="838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254759" y="5358442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5943600" y="3581400"/>
            <a:ext cx="685800" cy="76200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/>
          <p:cNvSpPr/>
          <p:nvPr/>
        </p:nvSpPr>
        <p:spPr>
          <a:xfrm>
            <a:off x="7074021" y="2057400"/>
            <a:ext cx="1208418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074021" y="2514600"/>
            <a:ext cx="120841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95800" y="2490877"/>
            <a:ext cx="13716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95800" y="2119222"/>
            <a:ext cx="13716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count=1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480650" y="2719475"/>
            <a:ext cx="577250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988421" y="2743200"/>
            <a:ext cx="533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518585" y="2562847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03265" y="2558534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 animBg="1"/>
      <p:bldP spid="20" grpId="0" animBg="1"/>
      <p:bldP spid="21" grpId="0" animBg="1"/>
      <p:bldP spid="22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3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Inserting a node into the list</a:t>
            </a:r>
            <a:r>
              <a:rPr lang="en-IN" dirty="0"/>
              <a:t> (contd.)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178278" y="1477992"/>
            <a:ext cx="8813321" cy="3475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insertNodeIntoList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n1, LIST l1){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if(l1-&gt;count == 0)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... ...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non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n1-&gt;next = l1-&gt;head;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l1-&gt;head = n1;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l1-&gt;count++;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4528" y="5236068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24528" y="5693268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95400" y="5606368"/>
            <a:ext cx="11430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95400" y="5234713"/>
            <a:ext cx="11430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count=3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66261" y="5801541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10018" y="5236068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30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10018" y="5693268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95508" y="5234713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25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195508" y="5691913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842490" y="5952143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7" idx="1"/>
          </p:cNvCxnSpPr>
          <p:nvPr/>
        </p:nvCxnSpPr>
        <p:spPr>
          <a:xfrm flipV="1">
            <a:off x="6738308" y="5463313"/>
            <a:ext cx="457200" cy="4758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5661805" y="5476252"/>
            <a:ext cx="457200" cy="4758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7" idx="1"/>
          </p:cNvCxnSpPr>
          <p:nvPr/>
        </p:nvCxnSpPr>
        <p:spPr>
          <a:xfrm flipV="1">
            <a:off x="2133600" y="5464668"/>
            <a:ext cx="2890928" cy="4112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429000" y="4250625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29000" y="4707825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34621" y="4771590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104018" y="4959511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4267200" y="4876800"/>
            <a:ext cx="183673" cy="165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4267201" y="4876801"/>
            <a:ext cx="183671" cy="1657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834801" y="5032711"/>
            <a:ext cx="1189727" cy="28962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543064" y="5429510"/>
            <a:ext cx="399134" cy="3896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3520014" y="5429511"/>
            <a:ext cx="418184" cy="38967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2170894" y="4707825"/>
            <a:ext cx="1258106" cy="113309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1971327" y="5189124"/>
            <a:ext cx="399134" cy="3896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209800" y="5231202"/>
            <a:ext cx="291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4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4" name="Horizontal Scroll 13"/>
          <p:cNvSpPr/>
          <p:nvPr/>
        </p:nvSpPr>
        <p:spPr>
          <a:xfrm>
            <a:off x="5661805" y="2438400"/>
            <a:ext cx="3101195" cy="1905000"/>
          </a:xfrm>
          <a:prstGeom prst="horizontalScroll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Insertion is usually done at the beginning of the list.</a:t>
            </a:r>
          </a:p>
          <a:p>
            <a:pPr algn="ctr"/>
            <a:r>
              <a:rPr lang="en-US" dirty="0">
                <a:latin typeface="Tw Cen MT" panose="020B0602020104020603" pitchFamily="34" charset="0"/>
              </a:rPr>
              <a:t>It is very fast. Doesn’t require any traversal or shifting of elements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8026" y="5649114"/>
            <a:ext cx="12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l1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858035" y="5411168"/>
            <a:ext cx="439101" cy="3905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447026" y="4294559"/>
            <a:ext cx="665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n1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951179" y="4495800"/>
            <a:ext cx="47782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36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 animBg="1"/>
      <p:bldP spid="28" grpId="0" animBg="1"/>
      <p:bldP spid="29" grpId="0" animBg="1"/>
      <p:bldP spid="30" grpId="0" animBg="1"/>
      <p:bldP spid="33" grpId="0"/>
      <p:bldP spid="34" grpId="0" animBg="1"/>
      <p:bldP spid="36" grpId="0" animBg="1"/>
      <p:bldP spid="37" grpId="0" animBg="1"/>
      <p:bldP spid="38" grpId="0" animBg="1"/>
      <p:bldP spid="45" grpId="0" animBg="1"/>
      <p:bldP spid="46" grpId="0" animBg="1"/>
      <p:bldP spid="49" grpId="0"/>
      <p:bldP spid="58" grpId="0"/>
      <p:bldP spid="14" grpId="0" animBg="1"/>
      <p:bldP spid="35" grpId="0"/>
      <p:bldP spid="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Inserting a node at the end of the list</a:t>
            </a:r>
            <a:endParaRPr lang="en-IN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78278" y="1477992"/>
            <a:ext cx="8813321" cy="4618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insertNodeAtEnd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n1, LIST l1){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case when list is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if(l1-&gt;count == 0)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l1-&gt;head = n1;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n1-&gt;next = NULL;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l1-&gt;count++;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non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 ...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	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5715000" y="1752600"/>
            <a:ext cx="3101195" cy="1371600"/>
          </a:xfrm>
          <a:prstGeom prst="horizontalScroll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This case is same as insert at the beginning of an empty list.</a:t>
            </a:r>
            <a:endParaRPr lang="en-IN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27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Inserting a node at the end of the list</a:t>
            </a:r>
            <a:endParaRPr lang="en-IN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78278" y="1477992"/>
            <a:ext cx="8813321" cy="4313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insertNodeAtEnd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(NODE n1, LIST l1){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... ...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// case when list is non empty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NODE temp = l1-&gt;head;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while(temp-&gt;next!=NULL)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temp = temp-&gt;next;           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temp-&gt;next = n1;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n1-&gt;next = NULL;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l1-&gt;count++;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	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5480648" y="1600200"/>
            <a:ext cx="3505200" cy="1143000"/>
          </a:xfrm>
          <a:prstGeom prst="horizontalScroll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w Cen MT" panose="020B0602020104020603" pitchFamily="34" charset="0"/>
              </a:rPr>
              <a:t>Traverse the list until the end.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w Cen MT" panose="020B0602020104020603" pitchFamily="34" charset="0"/>
              </a:rPr>
              <a:t>Insert new node at the end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1928" y="5236068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1928" y="5693268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39175" y="5606368"/>
            <a:ext cx="11430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39175" y="5234713"/>
            <a:ext cx="11430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count=3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90659" y="5764274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7418" y="5236068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30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57418" y="5693268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42908" y="5234713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25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2908" y="5691913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089890" y="5952143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3" idx="1"/>
          </p:cNvCxnSpPr>
          <p:nvPr/>
        </p:nvCxnSpPr>
        <p:spPr>
          <a:xfrm flipV="1">
            <a:off x="4985708" y="5463313"/>
            <a:ext cx="457200" cy="4758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6" idx="1"/>
          </p:cNvCxnSpPr>
          <p:nvPr/>
        </p:nvCxnSpPr>
        <p:spPr>
          <a:xfrm flipV="1">
            <a:off x="2288752" y="5464668"/>
            <a:ext cx="983176" cy="368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008958" y="4254218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08958" y="4711418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0064" y="5648947"/>
            <a:ext cx="12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l1</a:t>
            </a:r>
            <a:endParaRPr lang="en-IN" b="1" dirty="0">
              <a:latin typeface="Tw Cen MT" panose="020B06020201040206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61385" y="4812268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657379" y="4986364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250372" y="5869278"/>
            <a:ext cx="183673" cy="165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6250373" y="5869279"/>
            <a:ext cx="183671" cy="1657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9" idx="1"/>
          </p:cNvCxnSpPr>
          <p:nvPr/>
        </p:nvCxnSpPr>
        <p:spPr>
          <a:xfrm flipV="1">
            <a:off x="6089749" y="4482818"/>
            <a:ext cx="919209" cy="145494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15396" y="5209578"/>
            <a:ext cx="399134" cy="3896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52934" y="5242899"/>
            <a:ext cx="47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4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905356" y="5486512"/>
            <a:ext cx="457200" cy="4758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000073" y="5411001"/>
            <a:ext cx="439101" cy="3905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39610" y="4193114"/>
            <a:ext cx="665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n1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247313" y="4411650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8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9" grpId="0" animBg="1"/>
      <p:bldP spid="20" grpId="0" animBg="1"/>
      <p:bldP spid="21" grpId="0"/>
      <p:bldP spid="23" grpId="0"/>
      <p:bldP spid="32" grpId="0"/>
      <p:bldP spid="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05400" y="1493837"/>
            <a:ext cx="4038601" cy="5364163"/>
          </a:xfrm>
        </p:spPr>
        <p:txBody>
          <a:bodyPr>
            <a:normAutofit/>
          </a:bodyPr>
          <a:lstStyle/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else{ 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if(temp-&gt;next == NULL) {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temp-&gt;next = n1;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n1-&gt;next = NULL;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l1-&gt;count++;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}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else {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   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= temp;    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    temp = temp-&gt;next;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   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 = n1;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    n1-&gt;next = temp;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    l1-&gt;count++;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}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return;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} 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}   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return;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Inserting a node after a given node</a:t>
            </a:r>
            <a:endParaRPr lang="en-IN" dirty="0"/>
          </a:p>
        </p:txBody>
      </p:sp>
      <p:sp>
        <p:nvSpPr>
          <p:cNvPr id="19" name="Content Placeholder 1"/>
          <p:cNvSpPr txBox="1">
            <a:spLocks/>
          </p:cNvSpPr>
          <p:nvPr/>
        </p:nvSpPr>
        <p:spPr>
          <a:xfrm>
            <a:off x="126584" y="1493836"/>
            <a:ext cx="5588416" cy="5364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 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insertAfter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searchEle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 NODE n1, LIST l1){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// case when list is empty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… …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// case when list is non-empty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else  {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NODE temp = l1-&gt;head;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NODE 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= temp;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while(temp!=NULL) {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if (temp-&gt;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== 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searchEle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   break;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= temp;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temp = temp-&gt;next;            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}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if(temp==NULL)  {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</a:t>
            </a:r>
            <a:r>
              <a:rPr lang="en-IN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("Element not found\n");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   return;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}</a:t>
            </a:r>
          </a:p>
          <a:p>
            <a:r>
              <a:rPr lang="en-IN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724400" y="1493836"/>
            <a:ext cx="1143000" cy="49069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91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F66EC7-F933-4E5B-B5AB-709A936DB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06583"/>
            <a:ext cx="8534400" cy="489421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Linked Lists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Linked Lists Implementation with dynamic memory allocation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6F10593-D1F8-4B7F-B1FB-EC887B5E44E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4800" y="152400"/>
            <a:ext cx="6324600" cy="1143000"/>
          </a:xfrm>
        </p:spPr>
        <p:txBody>
          <a:bodyPr/>
          <a:lstStyle/>
          <a:p>
            <a:r>
              <a:rPr lang="en-US" dirty="0"/>
              <a:t>Module Overview</a:t>
            </a:r>
          </a:p>
        </p:txBody>
      </p:sp>
    </p:spTree>
    <p:extLst>
      <p:ext uri="{BB962C8B-B14F-4D97-AF65-F5344CB8AC3E}">
        <p14:creationId xmlns:p14="http://schemas.microsoft.com/office/powerpoint/2010/main" val="2426742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93838"/>
            <a:ext cx="8229600" cy="4155109"/>
          </a:xfrm>
        </p:spPr>
        <p:txBody>
          <a:bodyPr>
            <a:normAutofit lnSpcReduction="10000"/>
          </a:bodyPr>
          <a:lstStyle/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 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removeFirstNode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 l1)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if (l1-&gt;count == 0)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("List is empty. Nothing to remove\n");        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else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NODE temp = l1-&gt;head;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l1-&gt;head = temp-&gt;next;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free(temp);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l1-&gt;count--;        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return;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Removing a node from the beginning of the list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024528" y="4495800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24528" y="4953000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91775" y="5780500"/>
            <a:ext cx="11430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91775" y="5408845"/>
            <a:ext cx="11430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count=3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89985" y="5938406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0018" y="5410200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30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0018" y="5867400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42234" y="5408845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25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42234" y="5866045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889216" y="6126275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4" idx="1"/>
          </p:cNvCxnSpPr>
          <p:nvPr/>
        </p:nvCxnSpPr>
        <p:spPr>
          <a:xfrm flipV="1">
            <a:off x="4067563" y="4724400"/>
            <a:ext cx="956965" cy="12833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66387" y="5909979"/>
            <a:ext cx="12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l1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522737" y="5181599"/>
            <a:ext cx="183673" cy="1657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532265" y="5181600"/>
            <a:ext cx="183671" cy="16572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867996" y="5383710"/>
            <a:ext cx="399134" cy="3896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05534" y="5417031"/>
            <a:ext cx="47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2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632183" y="5181600"/>
            <a:ext cx="482973" cy="4790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752673" y="5585133"/>
            <a:ext cx="439101" cy="3905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1" idx="1"/>
          </p:cNvCxnSpPr>
          <p:nvPr/>
        </p:nvCxnSpPr>
        <p:spPr>
          <a:xfrm flipV="1">
            <a:off x="6748404" y="5637445"/>
            <a:ext cx="493830" cy="4948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831481" y="5381833"/>
            <a:ext cx="183673" cy="1657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5841009" y="5381834"/>
            <a:ext cx="183671" cy="16572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9" idx="1"/>
          </p:cNvCxnSpPr>
          <p:nvPr/>
        </p:nvCxnSpPr>
        <p:spPr>
          <a:xfrm flipV="1">
            <a:off x="4106175" y="5638800"/>
            <a:ext cx="2003843" cy="368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41009" y="3962400"/>
            <a:ext cx="12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temp</a:t>
            </a:r>
            <a:endParaRPr lang="en-IN" b="1" dirty="0">
              <a:latin typeface="Tw Cen MT" panose="020B0602020104020603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5799107" y="4231957"/>
            <a:ext cx="373093" cy="2933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75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8" grpId="0"/>
      <p:bldP spid="25" grpId="0"/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1417638"/>
            <a:ext cx="4641099" cy="3733990"/>
          </a:xfrm>
        </p:spPr>
        <p:txBody>
          <a:bodyPr>
            <a:noAutofit/>
          </a:bodyPr>
          <a:lstStyle/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 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removeLastNode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 l1)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if (l1-&gt;count == 0)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("List is empty\n");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else if(l1-&gt;count == 1)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{        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l1-&gt;count--;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free(l1-&gt;head);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l1-&gt;head = NULL;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Removing a node from the end of the list</a:t>
            </a:r>
            <a:endParaRPr lang="en-IN" dirty="0"/>
          </a:p>
        </p:txBody>
      </p:sp>
      <p:sp>
        <p:nvSpPr>
          <p:cNvPr id="30" name="Rectangle 29"/>
          <p:cNvSpPr/>
          <p:nvPr/>
        </p:nvSpPr>
        <p:spPr>
          <a:xfrm>
            <a:off x="3271928" y="5562600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10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71928" y="6019800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39175" y="5932900"/>
            <a:ext cx="1143000" cy="3903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439175" y="5561245"/>
            <a:ext cx="1143000" cy="3716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count=3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27985" y="6090806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357418" y="5562600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30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57418" y="6019800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480234" y="5561245"/>
            <a:ext cx="774579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25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80234" y="6018445"/>
            <a:ext cx="774579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7127216" y="6278675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37" idx="1"/>
          </p:cNvCxnSpPr>
          <p:nvPr/>
        </p:nvCxnSpPr>
        <p:spPr>
          <a:xfrm flipV="1">
            <a:off x="4945899" y="5789845"/>
            <a:ext cx="1534335" cy="4990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0" idx="1"/>
          </p:cNvCxnSpPr>
          <p:nvPr/>
        </p:nvCxnSpPr>
        <p:spPr>
          <a:xfrm flipV="1">
            <a:off x="2288752" y="5791200"/>
            <a:ext cx="983176" cy="368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640053" y="5951548"/>
            <a:ext cx="183673" cy="165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5649581" y="5951549"/>
            <a:ext cx="183671" cy="1657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115396" y="5536110"/>
            <a:ext cx="399134" cy="3896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252934" y="5569431"/>
            <a:ext cx="47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2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3905356" y="5813044"/>
            <a:ext cx="457200" cy="4758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1000073" y="5737533"/>
            <a:ext cx="439101" cy="3905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354847" y="6124714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954078" y="6312583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68552" y="6011422"/>
            <a:ext cx="12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w Cen MT" panose="020B0602020104020603" pitchFamily="34" charset="0"/>
              </a:rPr>
              <a:t>l1</a:t>
            </a:r>
            <a:endParaRPr lang="en-IN" b="1" dirty="0">
              <a:latin typeface="Tw Cen MT" panose="020B0602020104020603" pitchFamily="34" charset="0"/>
            </a:endParaRPr>
          </a:p>
        </p:txBody>
      </p:sp>
      <p:sp>
        <p:nvSpPr>
          <p:cNvPr id="51" name="Content Placeholder 1"/>
          <p:cNvSpPr txBox="1">
            <a:spLocks/>
          </p:cNvSpPr>
          <p:nvPr/>
        </p:nvSpPr>
        <p:spPr>
          <a:xfrm>
            <a:off x="4437843" y="1417638"/>
            <a:ext cx="4706157" cy="40674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01141"/>
              </a:buClr>
              <a:buSzTx/>
              <a:buFont typeface="Arial" pitchFamily="34" charset="0"/>
              <a:buNone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w Cen MT" panose="020B0602020104020603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else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NODE temp = l1-&gt;head;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NODE 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= temp;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while((temp-&gt;next) != NULL)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{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=temp;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temp = temp-&gt;next;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}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 = NULL;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l1-&gt;count--;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   free(temp);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</a:p>
          <a:p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return;}</a:t>
            </a:r>
          </a:p>
          <a:p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46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45" grpId="0"/>
      <p:bldP spid="48" grpId="0"/>
      <p:bldP spid="5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93837"/>
            <a:ext cx="8229600" cy="4983163"/>
          </a:xfrm>
        </p:spPr>
        <p:txBody>
          <a:bodyPr>
            <a:noAutofit/>
          </a:bodyPr>
          <a:lstStyle/>
          <a:p>
            <a:pPr marL="0" indent="0"/>
            <a:r>
              <a:rPr lang="en-IN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main(){</a:t>
            </a:r>
          </a:p>
          <a:p>
            <a:pPr marL="0" indent="0"/>
            <a:r>
              <a:rPr lang="en-IN" sz="16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LIST </a:t>
            </a:r>
            <a:r>
              <a:rPr lang="en-IN" sz="16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IN" sz="16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= </a:t>
            </a:r>
            <a:r>
              <a:rPr lang="en-IN" sz="16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createNewList</a:t>
            </a:r>
            <a:r>
              <a:rPr lang="en-IN" sz="16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/>
            <a:r>
              <a:rPr lang="en-IN" sz="16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NODE n1 = </a:t>
            </a:r>
            <a:r>
              <a:rPr lang="en-IN" sz="16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createNewNode</a:t>
            </a:r>
            <a:r>
              <a:rPr lang="en-IN" sz="16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pPr marL="0" indent="0"/>
            <a:r>
              <a:rPr lang="en-IN" sz="16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NODE n2 = </a:t>
            </a:r>
            <a:r>
              <a:rPr lang="en-IN" sz="16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createNewNode</a:t>
            </a:r>
            <a:r>
              <a:rPr lang="en-IN" sz="16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(20);</a:t>
            </a:r>
          </a:p>
          <a:p>
            <a:pPr marL="0" indent="0"/>
            <a:r>
              <a:rPr lang="en-IN" sz="16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NODE n3 = </a:t>
            </a:r>
            <a:r>
              <a:rPr lang="en-IN" sz="1600" b="1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createNewNode</a:t>
            </a:r>
            <a:r>
              <a:rPr lang="en-IN" sz="16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(30);</a:t>
            </a:r>
          </a:p>
          <a:p>
            <a:pPr marL="0" indent="0"/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/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lang="en-IN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IN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insertNodeIntoList</a:t>
            </a:r>
            <a:r>
              <a:rPr lang="en-IN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(n1,newList);</a:t>
            </a:r>
          </a:p>
          <a:p>
            <a:pPr marL="0" indent="0"/>
            <a:r>
              <a:rPr lang="en-IN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IN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insertNodeIntoList</a:t>
            </a:r>
            <a:r>
              <a:rPr lang="en-IN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(n2,newList);</a:t>
            </a:r>
          </a:p>
          <a:p>
            <a:pPr marL="0" indent="0"/>
            <a:r>
              <a:rPr lang="en-IN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IN" sz="16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insertNodeAtEnd</a:t>
            </a:r>
            <a:r>
              <a:rPr lang="en-IN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(n3,newList);</a:t>
            </a:r>
          </a:p>
          <a:p>
            <a:pPr marL="0" indent="0"/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/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IN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 n4 = </a:t>
            </a:r>
            <a:r>
              <a:rPr lang="en-IN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createNewNode</a:t>
            </a:r>
            <a:r>
              <a:rPr lang="en-IN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(40);</a:t>
            </a:r>
          </a:p>
          <a:p>
            <a:pPr marL="0" indent="0"/>
            <a:r>
              <a:rPr lang="en-IN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IN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insertAfter</a:t>
            </a:r>
            <a:r>
              <a:rPr lang="en-IN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(10,n4,newList);</a:t>
            </a:r>
          </a:p>
          <a:p>
            <a:pPr marL="0" indent="0"/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/>
            <a:r>
              <a:rPr lang="en-IN" sz="1600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sz="1600" b="1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removeFirstNode</a:t>
            </a:r>
            <a:r>
              <a:rPr lang="en-IN" sz="1600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600" b="1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IN" sz="1600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/>
            <a:r>
              <a:rPr lang="en-IN" sz="1600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lang="en-IN" sz="1600" b="1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removeLastNode</a:t>
            </a:r>
            <a:r>
              <a:rPr lang="en-IN" sz="1600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600" b="1" dirty="0" err="1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newList</a:t>
            </a:r>
            <a:r>
              <a:rPr lang="en-IN" sz="1600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/>
            <a:r>
              <a:rPr lang="en-IN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/>
            <a:endParaRPr lang="en-IN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main()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4955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93837"/>
            <a:ext cx="8686800" cy="4983163"/>
          </a:xfrm>
        </p:spPr>
        <p:txBody>
          <a:bodyPr>
            <a:normAutofit/>
          </a:bodyPr>
          <a:lstStyle/>
          <a:p>
            <a:r>
              <a:rPr lang="en-US" sz="2000" dirty="0"/>
              <a:t>Exercise: Implement the following functions for a linked list:</a:t>
            </a:r>
          </a:p>
          <a:p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search(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data, LIST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: returns the node that contains its </a:t>
            </a:r>
            <a:r>
              <a:rPr lang="en-US" sz="2000" dirty="0" err="1"/>
              <a:t>ele</a:t>
            </a:r>
            <a:r>
              <a:rPr lang="en-US" sz="2000" dirty="0"/>
              <a:t>=data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: prints the elements present in the entire list in a sequential fashion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removeElement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data, LIST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: removes the node that has its </a:t>
            </a:r>
            <a:r>
              <a:rPr lang="en-US" sz="2000" dirty="0" err="1"/>
              <a:t>ele</a:t>
            </a:r>
            <a:r>
              <a:rPr lang="en-US" sz="2000" dirty="0"/>
              <a:t>=data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dirty="0"/>
              <a:t>: checks if the list is empty or not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Modify the insert/delete functions to first check whether the list is empty using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/>
              <a:t> function.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In each of the above, you must have to decide which one is an appropriate datatype for the same.</a:t>
            </a:r>
          </a:p>
          <a:p>
            <a:pPr marL="457200" indent="-457200">
              <a:buAutoNum type="arabicPeriod"/>
            </a:pP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Other functions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2068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800600"/>
            <a:ext cx="9144000" cy="138499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Thank you</a:t>
            </a:r>
          </a:p>
          <a:p>
            <a:pPr algn="ctr"/>
            <a:r>
              <a:rPr lang="en-US" sz="3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009085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35563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Random Access List: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Given a list of elements, you should be able to access any element of the list: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quickly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easily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without traversing any other element of the 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 Using </a:t>
            </a:r>
            <a:r>
              <a:rPr lang="en-US" b="1" dirty="0">
                <a:solidFill>
                  <a:srgbClr val="C00000"/>
                </a:solidFill>
              </a:rPr>
              <a:t>arrays</a:t>
            </a:r>
            <a:r>
              <a:rPr lang="en-US" dirty="0"/>
              <a:t> to represent the list.</a:t>
            </a:r>
          </a:p>
          <a:p>
            <a:pPr marL="0" indent="0"/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[100] = {5,8,34,98,13,25,73,88,28,30};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You can access 3</a:t>
            </a:r>
            <a:r>
              <a:rPr lang="en-US" baseline="30000" dirty="0"/>
              <a:t>rd</a:t>
            </a:r>
            <a:r>
              <a:rPr lang="en-US" dirty="0"/>
              <a:t> element of the array by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 quick, easy and doesn’t need one to traverse the entire list to read the 3</a:t>
            </a:r>
            <a:r>
              <a:rPr lang="en-US" baseline="30000" dirty="0"/>
              <a:t>rd</a:t>
            </a:r>
            <a:r>
              <a:rPr lang="en-US" dirty="0"/>
              <a:t>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Random Access List vs </a:t>
            </a:r>
          </a:p>
          <a:p>
            <a:r>
              <a:rPr lang="en-US" dirty="0"/>
              <a:t>Sequential Access List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065612"/>
              </p:ext>
            </p:extLst>
          </p:nvPr>
        </p:nvGraphicFramePr>
        <p:xfrm>
          <a:off x="1600200" y="4800600"/>
          <a:ext cx="6096000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4351884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878593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665621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57251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624200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608417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022985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038019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762691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451276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34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98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25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73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88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28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  <a:endParaRPr lang="en-IN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25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60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93837"/>
            <a:ext cx="8915400" cy="5287963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Sequential Access 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another way of representing lists where you should traverse the list to reach any element of the list.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access 3</a:t>
            </a:r>
            <a:r>
              <a:rPr lang="en-US" baseline="30000" dirty="0"/>
              <a:t>rd</a:t>
            </a:r>
            <a:r>
              <a:rPr lang="en-US" dirty="0"/>
              <a:t> element of the list you need to traverse 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elements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Random Access List vs </a:t>
            </a:r>
          </a:p>
          <a:p>
            <a:r>
              <a:rPr lang="en-US" dirty="0"/>
              <a:t>Sequential Access List</a:t>
            </a:r>
            <a:endParaRPr lang="en-IN" dirty="0"/>
          </a:p>
        </p:txBody>
      </p:sp>
      <p:sp>
        <p:nvSpPr>
          <p:cNvPr id="38" name="Rectangle 37"/>
          <p:cNvSpPr/>
          <p:nvPr/>
        </p:nvSpPr>
        <p:spPr>
          <a:xfrm>
            <a:off x="609600" y="2956097"/>
            <a:ext cx="685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94685" y="4283514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203384" y="4283514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99686" y="4281191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403784" y="4284040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08785" y="4288159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44" name="Straight Arrow Connector 43"/>
          <p:cNvCxnSpPr>
            <a:endCxn id="39" idx="0"/>
          </p:cNvCxnSpPr>
          <p:nvPr/>
        </p:nvCxnSpPr>
        <p:spPr>
          <a:xfrm>
            <a:off x="899485" y="3332452"/>
            <a:ext cx="0" cy="951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1" idx="1"/>
          </p:cNvCxnSpPr>
          <p:nvPr/>
        </p:nvCxnSpPr>
        <p:spPr>
          <a:xfrm>
            <a:off x="1753501" y="4509791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153400" y="4327697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47" name="Right Brace 46"/>
          <p:cNvSpPr/>
          <p:nvPr/>
        </p:nvSpPr>
        <p:spPr>
          <a:xfrm rot="5400000">
            <a:off x="754093" y="4746768"/>
            <a:ext cx="304798" cy="59378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48" name="Right Brace 47"/>
          <p:cNvSpPr/>
          <p:nvPr/>
        </p:nvSpPr>
        <p:spPr>
          <a:xfrm rot="5400000">
            <a:off x="2650826" y="4765490"/>
            <a:ext cx="304798" cy="60888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49" name="Right Brace 48"/>
          <p:cNvSpPr/>
          <p:nvPr/>
        </p:nvSpPr>
        <p:spPr>
          <a:xfrm rot="5400000">
            <a:off x="4547919" y="4730595"/>
            <a:ext cx="304798" cy="62613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50" name="Right Brace 49"/>
          <p:cNvSpPr/>
          <p:nvPr/>
        </p:nvSpPr>
        <p:spPr>
          <a:xfrm rot="5400000">
            <a:off x="6461185" y="4738862"/>
            <a:ext cx="304798" cy="60959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5684" y="5191469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1</a:t>
            </a:r>
            <a:r>
              <a:rPr lang="en-US" baseline="30000" dirty="0">
                <a:latin typeface="Tw Cen MT" panose="020B0602020104020603" pitchFamily="34" charset="0"/>
              </a:rPr>
              <a:t>st</a:t>
            </a:r>
            <a:r>
              <a:rPr lang="en-US" dirty="0">
                <a:latin typeface="Tw Cen MT" panose="020B0602020104020603" pitchFamily="34" charset="0"/>
              </a:rPr>
              <a:t> element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98066" y="5193268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2</a:t>
            </a:r>
            <a:r>
              <a:rPr lang="en-US" baseline="30000" dirty="0">
                <a:latin typeface="Tw Cen MT" panose="020B0602020104020603" pitchFamily="34" charset="0"/>
              </a:rPr>
              <a:t>nd</a:t>
            </a:r>
            <a:r>
              <a:rPr lang="en-US" dirty="0">
                <a:latin typeface="Tw Cen MT" panose="020B0602020104020603" pitchFamily="34" charset="0"/>
              </a:rPr>
              <a:t> element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365684" y="5190062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3</a:t>
            </a:r>
            <a:r>
              <a:rPr lang="en-US" baseline="30000" dirty="0">
                <a:latin typeface="Tw Cen MT" panose="020B0602020104020603" pitchFamily="34" charset="0"/>
              </a:rPr>
              <a:t>rd</a:t>
            </a:r>
            <a:r>
              <a:rPr lang="en-US" dirty="0">
                <a:latin typeface="Tw Cen MT" panose="020B0602020104020603" pitchFamily="34" charset="0"/>
              </a:rPr>
              <a:t> element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313098" y="5190062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4</a:t>
            </a:r>
            <a:r>
              <a:rPr lang="en-US" baseline="30000" dirty="0">
                <a:latin typeface="Tw Cen MT" panose="020B0602020104020603" pitchFamily="34" charset="0"/>
              </a:rPr>
              <a:t>th</a:t>
            </a:r>
            <a:r>
              <a:rPr lang="en-US" dirty="0">
                <a:latin typeface="Tw Cen MT" panose="020B0602020104020603" pitchFamily="34" charset="0"/>
              </a:rPr>
              <a:t> element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108385" y="4283514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646098" y="4512114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013384" y="4283514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557928" y="4512114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918383" y="4286894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7462927" y="4515494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04800" y="3200400"/>
            <a:ext cx="0" cy="24384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04800" y="5638800"/>
            <a:ext cx="43434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295400" y="5608608"/>
            <a:ext cx="261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Accessing 3</a:t>
            </a:r>
            <a:r>
              <a:rPr lang="en-US" baseline="30000" dirty="0"/>
              <a:t>rd</a:t>
            </a:r>
            <a:r>
              <a:rPr lang="en-US" dirty="0"/>
              <a:t> element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988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55" grpId="0" animBg="1"/>
      <p:bldP spid="57" grpId="0" animBg="1"/>
      <p:bldP spid="59" grpId="0" animBg="1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4579850"/>
            <a:ext cx="8686800" cy="189714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Lists are now organized as a sequence of nodes, each containing 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3B7BC8"/>
                </a:solidFill>
              </a:rPr>
              <a:t>value of the element stored at that node:</a:t>
            </a:r>
            <a:r>
              <a:rPr lang="en-US" dirty="0">
                <a:solidFill>
                  <a:srgbClr val="3B7BC8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ele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3B7BC8"/>
                </a:solidFill>
              </a:rPr>
              <a:t>address of the next node: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next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1"/>
                </a:solidFill>
              </a:rPr>
              <a:t>The </a:t>
            </a:r>
            <a:r>
              <a:rPr lang="en-US" b="1" dirty="0">
                <a:solidFill>
                  <a:srgbClr val="FF0000"/>
                </a:solidFill>
              </a:rPr>
              <a:t>head node </a:t>
            </a:r>
            <a:r>
              <a:rPr lang="en-US" i="1" dirty="0">
                <a:solidFill>
                  <a:schemeClr val="accent1"/>
                </a:solidFill>
              </a:rPr>
              <a:t>contains the </a:t>
            </a:r>
            <a:r>
              <a:rPr lang="en-US" b="1" i="1" dirty="0">
                <a:solidFill>
                  <a:srgbClr val="FF0000"/>
                </a:solidFill>
              </a:rPr>
              <a:t>address of the first node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The </a:t>
            </a:r>
            <a:r>
              <a:rPr lang="en-US" b="1" i="1" dirty="0">
                <a:solidFill>
                  <a:srgbClr val="FF0000"/>
                </a:solidFill>
              </a:rPr>
              <a:t>last node points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0070C0"/>
                </a:solidFill>
              </a:rPr>
              <a:t>to </a:t>
            </a:r>
            <a:r>
              <a:rPr lang="en-US" b="1" dirty="0">
                <a:solidFill>
                  <a:srgbClr val="FF0000"/>
                </a:solidFill>
              </a:rPr>
              <a:t>NULL</a:t>
            </a:r>
            <a:r>
              <a:rPr lang="en-US" i="1" dirty="0">
                <a:solidFill>
                  <a:srgbClr val="0070C0"/>
                </a:solidFill>
              </a:rPr>
              <a:t>, meaning end of the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Linked Lists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09600" y="1524000"/>
            <a:ext cx="685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4685" y="2851417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3384" y="2851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8066" y="2849094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04145" y="2850037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08785" y="2856062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13" name="Straight Arrow Connector 12"/>
          <p:cNvCxnSpPr>
            <a:endCxn id="5" idx="0"/>
          </p:cNvCxnSpPr>
          <p:nvPr/>
        </p:nvCxnSpPr>
        <p:spPr>
          <a:xfrm>
            <a:off x="899485" y="1900355"/>
            <a:ext cx="0" cy="951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7" idx="1"/>
          </p:cNvCxnSpPr>
          <p:nvPr/>
        </p:nvCxnSpPr>
        <p:spPr>
          <a:xfrm>
            <a:off x="1751881" y="3077694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153400" y="2895600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1064644" y="3004119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20" name="Right Brace 19"/>
          <p:cNvSpPr/>
          <p:nvPr/>
        </p:nvSpPr>
        <p:spPr>
          <a:xfrm rot="5400000">
            <a:off x="2953829" y="3030390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21" name="Right Brace 20"/>
          <p:cNvSpPr/>
          <p:nvPr/>
        </p:nvSpPr>
        <p:spPr>
          <a:xfrm rot="5400000">
            <a:off x="4842296" y="3004120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6763829" y="3004120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5684" y="3759372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1</a:t>
            </a:r>
            <a:r>
              <a:rPr lang="en-US" baseline="30000" dirty="0">
                <a:latin typeface="Tw Cen MT" panose="020B0602020104020603" pitchFamily="34" charset="0"/>
              </a:rPr>
              <a:t>st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98066" y="3761171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2</a:t>
            </a:r>
            <a:r>
              <a:rPr lang="en-US" baseline="30000" dirty="0">
                <a:latin typeface="Tw Cen MT" panose="020B0602020104020603" pitchFamily="34" charset="0"/>
              </a:rPr>
              <a:t>nd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65684" y="3757965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3</a:t>
            </a:r>
            <a:r>
              <a:rPr lang="en-US" baseline="30000" dirty="0">
                <a:latin typeface="Tw Cen MT" panose="020B0602020104020603" pitchFamily="34" charset="0"/>
              </a:rPr>
              <a:t>rd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13098" y="3757965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4</a:t>
            </a:r>
            <a:r>
              <a:rPr lang="en-US" baseline="30000" dirty="0">
                <a:latin typeface="Tw Cen MT" panose="020B0602020104020603" pitchFamily="34" charset="0"/>
              </a:rPr>
              <a:t>th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108385" y="2851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646098" y="308001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13384" y="2851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557928" y="308001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918383" y="285479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462927" y="308339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04800" y="1718260"/>
            <a:ext cx="0" cy="24384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04800" y="4156660"/>
            <a:ext cx="43434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9600" y="4126468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Accessing value stored at 3</a:t>
            </a:r>
            <a:r>
              <a:rPr lang="en-US" baseline="30000" dirty="0">
                <a:latin typeface="Tw Cen MT" panose="020B0602020104020603" pitchFamily="34" charset="0"/>
              </a:rPr>
              <a:t>rd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64839" y="1441302"/>
                <a:ext cx="492676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Tw Cen MT" panose="020B0602020104020603" pitchFamily="34" charset="0"/>
                  </a:rPr>
                  <a:t>In other words, to access the value of 3</a:t>
                </a:r>
                <a:r>
                  <a:rPr lang="en-US" baseline="30000" dirty="0">
                    <a:solidFill>
                      <a:schemeClr val="tx1"/>
                    </a:solidFill>
                    <a:latin typeface="Tw Cen MT" panose="020B0602020104020603" pitchFamily="34" charset="0"/>
                  </a:rPr>
                  <a:t>rd</a:t>
                </a:r>
                <a:r>
                  <a:rPr lang="en-US" dirty="0">
                    <a:solidFill>
                      <a:schemeClr val="tx1"/>
                    </a:solidFill>
                    <a:latin typeface="Tw Cen MT" panose="020B0602020104020603" pitchFamily="34" charset="0"/>
                  </a:rPr>
                  <a:t> element of the list, you need to traverse the following nodes: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Head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b="1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 1</a:t>
                </a:r>
                <a:r>
                  <a:rPr lang="en-US" b="1" baseline="30000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st</a:t>
                </a:r>
                <a:r>
                  <a:rPr lang="en-US" b="1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 node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b="1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 2</a:t>
                </a:r>
                <a:r>
                  <a:rPr lang="en-US" b="1" baseline="30000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nd</a:t>
                </a:r>
                <a:r>
                  <a:rPr lang="en-US" b="1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 node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b="1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 3</a:t>
                </a:r>
                <a:r>
                  <a:rPr lang="en-US" b="1" baseline="30000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rd</a:t>
                </a:r>
                <a:r>
                  <a:rPr lang="en-US" b="1" dirty="0">
                    <a:solidFill>
                      <a:srgbClr val="FF0000"/>
                    </a:solidFill>
                    <a:latin typeface="Tw Cen MT" panose="020B0602020104020603" pitchFamily="34" charset="0"/>
                  </a:rPr>
                  <a:t> node</a:t>
                </a:r>
                <a:endParaRPr lang="en-IN" b="1" dirty="0">
                  <a:solidFill>
                    <a:srgbClr val="FF0000"/>
                  </a:solidFill>
                  <a:latin typeface="Tw Cen MT" panose="020B0602020104020603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839" y="1441302"/>
                <a:ext cx="4926761" cy="923330"/>
              </a:xfrm>
              <a:prstGeom prst="rect">
                <a:avLst/>
              </a:prstGeom>
              <a:blipFill>
                <a:blip r:embed="rId2"/>
                <a:stretch>
                  <a:fillRect l="-1114" t="-3289" r="-1609" b="-92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7162800" y="5105400"/>
            <a:ext cx="1692215" cy="1295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All the nodes together represent a list or a sequent</a:t>
            </a:r>
            <a:endParaRPr lang="en-IN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51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31" grpId="0" animBg="1"/>
      <p:bldP spid="33" grpId="0" animBg="1"/>
      <p:bldP spid="35" grpId="0" animBg="1"/>
      <p:bldP spid="39" grpId="0"/>
      <p:bldP spid="40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93837"/>
            <a:ext cx="8458200" cy="4983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Where are Sequential Access Lists useful?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dynamic lists on run-time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you can keep on adding nodes to the list, without bothering about resizing the list, like in arrays when the number of elements exceed their size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Efficient insertion and deletion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Without any shift operations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Used to implement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Stacks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Queues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</a:rPr>
              <a:t>Other user-defined data types</a:t>
            </a:r>
          </a:p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Sequential Access Lists - Uses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017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Linked lists Implementation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978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4610647"/>
            <a:ext cx="8229600" cy="1790154"/>
          </a:xfrm>
        </p:spPr>
        <p:txBody>
          <a:bodyPr/>
          <a:lstStyle/>
          <a:p>
            <a:r>
              <a:rPr lang="en-US" dirty="0"/>
              <a:t>To create linked lists we need two kinds of structures: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One for storing the </a:t>
            </a:r>
            <a:r>
              <a:rPr lang="en-US" b="1" dirty="0">
                <a:solidFill>
                  <a:srgbClr val="FF0000"/>
                </a:solidFill>
              </a:rPr>
              <a:t>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The other to represent each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node</a:t>
            </a:r>
            <a:r>
              <a:rPr lang="en-US" dirty="0"/>
              <a:t> </a:t>
            </a:r>
            <a:r>
              <a:rPr lang="en-US" i="1" dirty="0"/>
              <a:t>in the list</a:t>
            </a:r>
          </a:p>
          <a:p>
            <a:pPr marL="0" indent="0"/>
            <a:r>
              <a:rPr lang="en-US" dirty="0"/>
              <a:t>Let us see how each of these can be defined…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Linked Lists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09600" y="1524000"/>
            <a:ext cx="685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head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4685" y="2851417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3384" y="2851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8066" y="2849094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04145" y="2850037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08785" y="2856062"/>
            <a:ext cx="60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w Cen MT" panose="020B0602020104020603" pitchFamily="34" charset="0"/>
              </a:rPr>
              <a:t>ele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10" name="Straight Arrow Connector 9"/>
          <p:cNvCxnSpPr>
            <a:endCxn id="5" idx="0"/>
          </p:cNvCxnSpPr>
          <p:nvPr/>
        </p:nvCxnSpPr>
        <p:spPr>
          <a:xfrm>
            <a:off x="899485" y="1900355"/>
            <a:ext cx="0" cy="951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7" idx="1"/>
          </p:cNvCxnSpPr>
          <p:nvPr/>
        </p:nvCxnSpPr>
        <p:spPr>
          <a:xfrm>
            <a:off x="1751881" y="3077694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53400" y="2895600"/>
            <a:ext cx="701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NULL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1064644" y="3004119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14" name="Right Brace 13"/>
          <p:cNvSpPr/>
          <p:nvPr/>
        </p:nvSpPr>
        <p:spPr>
          <a:xfrm rot="5400000">
            <a:off x="2953829" y="3030390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4842296" y="3004120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16" name="Right Brace 15"/>
          <p:cNvSpPr/>
          <p:nvPr/>
        </p:nvSpPr>
        <p:spPr>
          <a:xfrm rot="5400000">
            <a:off x="6763829" y="3004120"/>
            <a:ext cx="304798" cy="121488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atin typeface="Tw Cen MT" panose="020B06020201040206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5684" y="3759372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1</a:t>
            </a:r>
            <a:r>
              <a:rPr lang="en-US" baseline="30000" dirty="0">
                <a:latin typeface="Tw Cen MT" panose="020B0602020104020603" pitchFamily="34" charset="0"/>
              </a:rPr>
              <a:t>st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98066" y="3761171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2</a:t>
            </a:r>
            <a:r>
              <a:rPr lang="en-US" baseline="30000" dirty="0">
                <a:latin typeface="Tw Cen MT" panose="020B0602020104020603" pitchFamily="34" charset="0"/>
              </a:rPr>
              <a:t>nd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65684" y="3757965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3</a:t>
            </a:r>
            <a:r>
              <a:rPr lang="en-US" baseline="30000" dirty="0">
                <a:latin typeface="Tw Cen MT" panose="020B0602020104020603" pitchFamily="34" charset="0"/>
              </a:rPr>
              <a:t>rd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3098" y="3757965"/>
            <a:ext cx="1295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4</a:t>
            </a:r>
            <a:r>
              <a:rPr lang="en-US" baseline="30000" dirty="0">
                <a:latin typeface="Tw Cen MT" panose="020B0602020104020603" pitchFamily="34" charset="0"/>
              </a:rPr>
              <a:t>th</a:t>
            </a:r>
            <a:r>
              <a:rPr lang="en-US" dirty="0">
                <a:latin typeface="Tw Cen MT" panose="020B0602020104020603" pitchFamily="34" charset="0"/>
              </a:rPr>
              <a:t> node</a:t>
            </a:r>
            <a:endParaRPr lang="en-IN" dirty="0">
              <a:latin typeface="Tw Cen MT" panose="020B06020201040206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08385" y="2851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46098" y="308001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013384" y="285141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557928" y="308001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918383" y="2854797"/>
            <a:ext cx="674298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Tw Cen MT" panose="020B0602020104020603" pitchFamily="34" charset="0"/>
              </a:rPr>
              <a:t>next</a:t>
            </a:r>
            <a:endParaRPr lang="en-IN" dirty="0">
              <a:latin typeface="Tw Cen MT" panose="020B0602020104020603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462927" y="3083397"/>
            <a:ext cx="74618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11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93837"/>
            <a:ext cx="8229600" cy="2204481"/>
          </a:xfrm>
        </p:spPr>
        <p:txBody>
          <a:bodyPr/>
          <a:lstStyle/>
          <a:p>
            <a:pPr marL="0" indent="0"/>
            <a:r>
              <a:rPr lang="en-US" dirty="0"/>
              <a:t>Before we see the structure definition of linked lists, let us see what self referential structures are: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1" i="1" dirty="0">
                <a:solidFill>
                  <a:srgbClr val="C00000"/>
                </a:solidFill>
              </a:rPr>
              <a:t>	“Self-referential structures contain a pointer member that points to a structure of the same structure type”</a:t>
            </a:r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Self referential structures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40232" y="4617184"/>
            <a:ext cx="3241964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self_ref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data;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self_ref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b;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</a:p>
        </p:txBody>
      </p:sp>
      <p:sp>
        <p:nvSpPr>
          <p:cNvPr id="5" name="Rectangle 4"/>
          <p:cNvSpPr/>
          <p:nvPr/>
        </p:nvSpPr>
        <p:spPr>
          <a:xfrm>
            <a:off x="3742014" y="4617184"/>
            <a:ext cx="3420786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self_ref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data;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struct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self_ref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*b;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596" y="4037111"/>
            <a:ext cx="26432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w Cen MT" panose="020B0602020104020603" pitchFamily="34" charset="0"/>
              </a:rPr>
              <a:t>Wrong Declaration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3721473" y="4052131"/>
            <a:ext cx="2726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Tw Cen MT" panose="020B0602020104020603" pitchFamily="34" charset="0"/>
              </a:rPr>
              <a:t>Correct Declaration </a:t>
            </a:r>
          </a:p>
        </p:txBody>
      </p:sp>
      <p:sp>
        <p:nvSpPr>
          <p:cNvPr id="9" name="Rectangle 8"/>
          <p:cNvSpPr/>
          <p:nvPr/>
        </p:nvSpPr>
        <p:spPr>
          <a:xfrm>
            <a:off x="7320898" y="3505200"/>
            <a:ext cx="1746902" cy="2743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Self-referential structures essentially store a pointer variable to of its own type to reference to another structure variable of its kind.</a:t>
            </a:r>
            <a:endParaRPr lang="en-IN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1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13853</TotalTime>
  <Words>2126</Words>
  <Application>Microsoft Office PowerPoint</Application>
  <PresentationFormat>On-screen Show (4:3)</PresentationFormat>
  <Paragraphs>479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Tw Cen MT</vt:lpstr>
      <vt:lpstr>1_Office Theme</vt:lpstr>
      <vt:lpstr>Module 12 – Linked Lists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BITS Pilani presentation</dc:title>
  <dc:creator>Jagat</dc:creator>
  <cp:lastModifiedBy>user</cp:lastModifiedBy>
  <cp:revision>3576</cp:revision>
  <dcterms:created xsi:type="dcterms:W3CDTF">2012-01-02T05:05:52Z</dcterms:created>
  <dcterms:modified xsi:type="dcterms:W3CDTF">2024-04-09T05:39:37Z</dcterms:modified>
</cp:coreProperties>
</file>