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hiSiV/4ngX7noaOXTwtQ0Sm6k4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167204-A655-4942-9E65-937B03E2BA6C}">
  <a:tblStyle styleId="{D9167204-A655-4942-9E65-937B03E2BA6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DF2ADC9-F615-4098-BC23-690284521FC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 b="off" i="off"/>
      <a:tcStyle>
        <a:fill>
          <a:solidFill>
            <a:srgbClr val="E8CF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8CFCF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4E8E8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F4E8E8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/>
          <p:nvPr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2"/>
          <p:cNvSpPr/>
          <p:nvPr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2514600" y="5410200"/>
            <a:ext cx="6019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type="title"/>
          </p:nvPr>
        </p:nvSpPr>
        <p:spPr>
          <a:xfrm>
            <a:off x="2514600" y="3810000"/>
            <a:ext cx="6019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 sz="4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BITS_university_logo_whitevert.png" id="22" name="Google Shape;22;p32"/>
          <p:cNvPicPr preferRelativeResize="0"/>
          <p:nvPr/>
        </p:nvPicPr>
        <p:blipFill rotWithShape="1">
          <a:blip r:embed="rId3">
            <a:alphaModFix/>
          </a:blip>
          <a:srcRect b="28592" l="0" r="0" t="2"/>
          <a:stretch/>
        </p:blipFill>
        <p:spPr>
          <a:xfrm>
            <a:off x="76200" y="3352800"/>
            <a:ext cx="20574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/>
          <p:cNvSpPr txBox="1"/>
          <p:nvPr/>
        </p:nvSpPr>
        <p:spPr>
          <a:xfrm>
            <a:off x="-76200" y="5257800"/>
            <a:ext cx="2209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BITS</a:t>
            </a:r>
            <a:r>
              <a:rPr b="0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Pilani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2"/>
          <p:cNvSpPr txBox="1"/>
          <p:nvPr/>
        </p:nvSpPr>
        <p:spPr>
          <a:xfrm>
            <a:off x="152400" y="5666601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35" name="Google Shape;135;p41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136" name="Google Shape;136;p41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1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40" name="Google Shape;140;p41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143" name="Google Shape;143;p41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1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/>
          <p:nvPr>
            <p:ph idx="1" type="body"/>
          </p:nvPr>
        </p:nvSpPr>
        <p:spPr>
          <a:xfrm rot="5400000">
            <a:off x="1303338" y="2968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42"/>
          <p:cNvSpPr txBox="1"/>
          <p:nvPr>
            <p:ph idx="2" type="body"/>
          </p:nvPr>
        </p:nvSpPr>
        <p:spPr>
          <a:xfrm rot="5400000">
            <a:off x="5410200" y="2743200"/>
            <a:ext cx="5867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8" name="Google Shape;148;p42"/>
          <p:cNvGrpSpPr/>
          <p:nvPr/>
        </p:nvGrpSpPr>
        <p:grpSpPr>
          <a:xfrm rot="5400000">
            <a:off x="5006340" y="2567940"/>
            <a:ext cx="5181600" cy="45719"/>
            <a:chOff x="1905000" y="6553200"/>
            <a:chExt cx="7010400" cy="45719"/>
          </a:xfrm>
        </p:grpSpPr>
        <p:sp>
          <p:nvSpPr>
            <p:cNvPr id="149" name="Google Shape;149;p42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2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2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152" name="Google Shape;152;p42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 rot="5400000">
            <a:off x="-758715" y="1131248"/>
            <a:ext cx="2193193" cy="692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2"/>
          <p:cNvGrpSpPr/>
          <p:nvPr/>
        </p:nvGrpSpPr>
        <p:grpSpPr>
          <a:xfrm rot="5400000">
            <a:off x="-428290" y="3311041"/>
            <a:ext cx="2895600" cy="235918"/>
            <a:chOff x="3250406" y="6164882"/>
            <a:chExt cx="2895600" cy="235918"/>
          </a:xfrm>
        </p:grpSpPr>
        <p:grpSp>
          <p:nvGrpSpPr>
            <p:cNvPr id="154" name="Google Shape;154;p42"/>
            <p:cNvGrpSpPr/>
            <p:nvPr/>
          </p:nvGrpSpPr>
          <p:grpSpPr>
            <a:xfrm>
              <a:off x="3250406" y="6164882"/>
              <a:ext cx="2895600" cy="235918"/>
              <a:chOff x="3124200" y="6096000"/>
              <a:chExt cx="2895600" cy="235918"/>
            </a:xfrm>
          </p:grpSpPr>
          <p:sp>
            <p:nvSpPr>
              <p:cNvPr id="155" name="Google Shape;155;p42"/>
              <p:cNvSpPr/>
              <p:nvPr/>
            </p:nvSpPr>
            <p:spPr>
              <a:xfrm>
                <a:off x="3124200" y="6099923"/>
                <a:ext cx="228600" cy="228600"/>
              </a:xfrm>
              <a:prstGeom prst="ellipse">
                <a:avLst/>
              </a:prstGeom>
              <a:solidFill>
                <a:srgbClr val="3B7B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2"/>
              <p:cNvSpPr/>
              <p:nvPr/>
            </p:nvSpPr>
            <p:spPr>
              <a:xfrm>
                <a:off x="3657600" y="6103318"/>
                <a:ext cx="228600" cy="228600"/>
              </a:xfrm>
              <a:prstGeom prst="ellipse">
                <a:avLst/>
              </a:prstGeom>
              <a:solidFill>
                <a:srgbClr val="CD3C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2"/>
              <p:cNvSpPr/>
              <p:nvPr/>
            </p:nvSpPr>
            <p:spPr>
              <a:xfrm>
                <a:off x="4724400" y="6096000"/>
                <a:ext cx="228600" cy="228600"/>
              </a:xfrm>
              <a:prstGeom prst="ellipse">
                <a:avLst/>
              </a:prstGeom>
              <a:solidFill>
                <a:srgbClr val="7B58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2"/>
              <p:cNvSpPr/>
              <p:nvPr/>
            </p:nvSpPr>
            <p:spPr>
              <a:xfrm>
                <a:off x="5257800" y="6096000"/>
                <a:ext cx="228600" cy="228600"/>
              </a:xfrm>
              <a:prstGeom prst="ellipse">
                <a:avLst/>
              </a:prstGeom>
              <a:solidFill>
                <a:srgbClr val="35B2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2"/>
              <p:cNvSpPr/>
              <p:nvPr/>
            </p:nvSpPr>
            <p:spPr>
              <a:xfrm>
                <a:off x="5791200" y="6096000"/>
                <a:ext cx="228600" cy="228600"/>
              </a:xfrm>
              <a:prstGeom prst="ellipse">
                <a:avLst/>
              </a:prstGeom>
              <a:solidFill>
                <a:srgbClr val="FF8F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42"/>
            <p:cNvSpPr/>
            <p:nvPr/>
          </p:nvSpPr>
          <p:spPr>
            <a:xfrm>
              <a:off x="4317206" y="6168805"/>
              <a:ext cx="228600" cy="228600"/>
            </a:xfrm>
            <a:prstGeom prst="ellipse">
              <a:avLst/>
            </a:prstGeom>
            <a:solidFill>
              <a:srgbClr val="9BC4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2"/>
          <p:cNvSpPr txBox="1"/>
          <p:nvPr/>
        </p:nvSpPr>
        <p:spPr>
          <a:xfrm rot="5400000">
            <a:off x="-3226214" y="3378614"/>
            <a:ext cx="671403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CSIS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 Dept.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idx="1" type="body"/>
          </p:nvPr>
        </p:nvSpPr>
        <p:spPr>
          <a:xfrm>
            <a:off x="304800" y="1493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1141"/>
              </a:buClr>
              <a:buSzPts val="2400"/>
              <a:buFont typeface="Arial"/>
              <a:buNone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7" name="Google Shape;27;p33"/>
          <p:cNvGrpSpPr/>
          <p:nvPr/>
        </p:nvGrpSpPr>
        <p:grpSpPr>
          <a:xfrm>
            <a:off x="2083888" y="6550671"/>
            <a:ext cx="7060112" cy="48665"/>
            <a:chOff x="2083888" y="6550671"/>
            <a:chExt cx="7060112" cy="48665"/>
          </a:xfrm>
        </p:grpSpPr>
        <p:sp>
          <p:nvSpPr>
            <p:cNvPr id="28" name="Google Shape;28;p33"/>
            <p:cNvSpPr/>
            <p:nvPr/>
          </p:nvSpPr>
          <p:spPr>
            <a:xfrm>
              <a:off x="4630476" y="6550672"/>
              <a:ext cx="2328591" cy="48664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3"/>
            <p:cNvSpPr/>
            <p:nvPr/>
          </p:nvSpPr>
          <p:spPr>
            <a:xfrm>
              <a:off x="6907874" y="6550671"/>
              <a:ext cx="2236126" cy="45719"/>
            </a:xfrm>
            <a:prstGeom prst="rect">
              <a:avLst/>
            </a:prstGeom>
            <a:solidFill>
              <a:srgbClr val="E31C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3"/>
            <p:cNvSpPr/>
            <p:nvPr/>
          </p:nvSpPr>
          <p:spPr>
            <a:xfrm>
              <a:off x="2083888" y="6550672"/>
              <a:ext cx="2580680" cy="48664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31" name="Google Shape;31;p33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33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33" name="Google Shape;33;p33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3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3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33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37" name="Google Shape;37;p33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3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3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Server\D\jyoti\FI023_BITS_v1\styleguide img\IMG_5627_b.jpg" id="43" name="Google Shape;4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4"/>
          <p:cNvSpPr/>
          <p:nvPr/>
        </p:nvSpPr>
        <p:spPr>
          <a:xfrm>
            <a:off x="0" y="4282182"/>
            <a:ext cx="9144000" cy="257581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7.png" id="45" name="Google Shape;45;p34"/>
          <p:cNvPicPr preferRelativeResize="0"/>
          <p:nvPr/>
        </p:nvPicPr>
        <p:blipFill rotWithShape="1">
          <a:blip r:embed="rId3">
            <a:alphaModFix/>
          </a:blip>
          <a:srcRect b="5334" l="1923" r="0" t="0"/>
          <a:stretch/>
        </p:blipFill>
        <p:spPr>
          <a:xfrm>
            <a:off x="6629400" y="0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4"/>
          <p:cNvSpPr/>
          <p:nvPr/>
        </p:nvSpPr>
        <p:spPr>
          <a:xfrm>
            <a:off x="2882900" y="677545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4"/>
          <p:cNvSpPr/>
          <p:nvPr/>
        </p:nvSpPr>
        <p:spPr>
          <a:xfrm>
            <a:off x="-12700" y="677545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4"/>
          <p:cNvSpPr/>
          <p:nvPr/>
        </p:nvSpPr>
        <p:spPr>
          <a:xfrm>
            <a:off x="5778500" y="677545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4"/>
          <p:cNvSpPr txBox="1"/>
          <p:nvPr/>
        </p:nvSpPr>
        <p:spPr>
          <a:xfrm>
            <a:off x="6858000" y="762000"/>
            <a:ext cx="2209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BITS</a:t>
            </a:r>
            <a:r>
              <a:rPr b="0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Pilani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 txBox="1"/>
          <p:nvPr/>
        </p:nvSpPr>
        <p:spPr>
          <a:xfrm>
            <a:off x="7086600" y="1170801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idx="1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4" name="Google Shape;54;p35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55" name="Google Shape;55;p35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5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59" name="Google Shape;59;p35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5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62" name="Google Shape;62;p35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5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6"/>
          <p:cNvSpPr/>
          <p:nvPr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/>
          <p:nvPr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6"/>
          <p:cNvSpPr/>
          <p:nvPr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ITS_university_logo_whitevert.png" id="69" name="Google Shape;69;p36"/>
          <p:cNvPicPr preferRelativeResize="0"/>
          <p:nvPr/>
        </p:nvPicPr>
        <p:blipFill rotWithShape="1">
          <a:blip r:embed="rId3">
            <a:alphaModFix/>
          </a:blip>
          <a:srcRect b="28592" l="0" r="0" t="2"/>
          <a:stretch/>
        </p:blipFill>
        <p:spPr>
          <a:xfrm>
            <a:off x="76200" y="3352800"/>
            <a:ext cx="20574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6"/>
          <p:cNvSpPr txBox="1"/>
          <p:nvPr/>
        </p:nvSpPr>
        <p:spPr>
          <a:xfrm>
            <a:off x="-76200" y="5257800"/>
            <a:ext cx="2209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BITS</a:t>
            </a:r>
            <a:r>
              <a:rPr b="0" i="0" lang="en-US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Pilani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 txBox="1"/>
          <p:nvPr/>
        </p:nvSpPr>
        <p:spPr>
          <a:xfrm>
            <a:off x="152400" y="5666601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 txBox="1"/>
          <p:nvPr>
            <p:ph type="title"/>
          </p:nvPr>
        </p:nvSpPr>
        <p:spPr>
          <a:xfrm>
            <a:off x="2514600" y="3810000"/>
            <a:ext cx="6019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 sz="4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7.png" id="74" name="Google Shape;74;p37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1141"/>
              </a:buClr>
              <a:buSzPts val="2800"/>
              <a:buFont typeface="Arial"/>
              <a:buNone/>
              <a:defRPr sz="28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37"/>
          <p:cNvSpPr txBox="1"/>
          <p:nvPr>
            <p:ph idx="2" type="body"/>
          </p:nvPr>
        </p:nvSpPr>
        <p:spPr>
          <a:xfrm>
            <a:off x="49530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1141"/>
              </a:buClr>
              <a:buSzPts val="2800"/>
              <a:buFont typeface="Arial"/>
              <a:buNone/>
              <a:defRPr sz="28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37"/>
          <p:cNvSpPr txBox="1"/>
          <p:nvPr>
            <p:ph idx="3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8" name="Google Shape;78;p37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79" name="Google Shape;79;p37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7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83" name="Google Shape;83;p37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37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457200" y="1535112"/>
            <a:ext cx="4040188" cy="827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38"/>
          <p:cNvSpPr txBox="1"/>
          <p:nvPr>
            <p:ph idx="2" type="body"/>
          </p:nvPr>
        </p:nvSpPr>
        <p:spPr>
          <a:xfrm>
            <a:off x="457200" y="2362199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38"/>
          <p:cNvSpPr txBox="1"/>
          <p:nvPr>
            <p:ph idx="3" type="body"/>
          </p:nvPr>
        </p:nvSpPr>
        <p:spPr>
          <a:xfrm>
            <a:off x="4645025" y="1535112"/>
            <a:ext cx="4041775" cy="827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8"/>
          <p:cNvSpPr txBox="1"/>
          <p:nvPr>
            <p:ph idx="4" type="body"/>
          </p:nvPr>
        </p:nvSpPr>
        <p:spPr>
          <a:xfrm>
            <a:off x="4645025" y="2362199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38"/>
          <p:cNvSpPr txBox="1"/>
          <p:nvPr>
            <p:ph idx="5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3" name="Google Shape;93;p38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94" name="Google Shape;94;p38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5" name="Google Shape;95;p38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" name="Google Shape;96;p38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" name="Google Shape;97;p38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98" name="Google Shape;98;p38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8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8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101" name="Google Shape;101;p38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8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/>
          <p:nvPr>
            <p:ph idx="1" type="body"/>
          </p:nvPr>
        </p:nvSpPr>
        <p:spPr>
          <a:xfrm>
            <a:off x="3575050" y="1600200"/>
            <a:ext cx="51117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39"/>
          <p:cNvSpPr txBox="1"/>
          <p:nvPr>
            <p:ph idx="2" type="body"/>
          </p:nvPr>
        </p:nvSpPr>
        <p:spPr>
          <a:xfrm>
            <a:off x="457200" y="1600200"/>
            <a:ext cx="300831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9"/>
          <p:cNvSpPr txBox="1"/>
          <p:nvPr>
            <p:ph idx="3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7" name="Google Shape;107;p39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108" name="Google Shape;108;p39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9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9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9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12" name="Google Shape;112;p39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9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9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115" name="Google Shape;115;p39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9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type="title"/>
          </p:nvPr>
        </p:nvSpPr>
        <p:spPr>
          <a:xfrm>
            <a:off x="1792288" y="5407025"/>
            <a:ext cx="5486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  <a:defRPr b="1" sz="18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/>
          <p:nvPr>
            <p:ph idx="2" type="pic"/>
          </p:nvPr>
        </p:nvSpPr>
        <p:spPr>
          <a:xfrm>
            <a:off x="1792288" y="1828800"/>
            <a:ext cx="5486400" cy="34290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0"/>
          <p:cNvSpPr txBox="1"/>
          <p:nvPr>
            <p:ph idx="1" type="body"/>
          </p:nvPr>
        </p:nvSpPr>
        <p:spPr>
          <a:xfrm>
            <a:off x="1792288" y="5711825"/>
            <a:ext cx="5486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40"/>
          <p:cNvSpPr txBox="1"/>
          <p:nvPr>
            <p:ph idx="3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22" name="Google Shape;122;p40"/>
          <p:cNvGrpSpPr/>
          <p:nvPr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123" name="Google Shape;123;p40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0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0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0"/>
          <p:cNvGrpSpPr/>
          <p:nvPr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27" name="Google Shape;127;p40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0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0"/>
            <p:cNvSpPr/>
            <p:nvPr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icture 7.png" id="130" name="Google Shape;130;p40"/>
          <p:cNvPicPr preferRelativeResize="0"/>
          <p:nvPr/>
        </p:nvPicPr>
        <p:blipFill rotWithShape="1">
          <a:blip r:embed="rId2">
            <a:alphaModFix/>
          </a:blip>
          <a:srcRect b="5334" l="1923" r="0" t="0"/>
          <a:stretch/>
        </p:blipFill>
        <p:spPr>
          <a:xfrm>
            <a:off x="6629400" y="-1"/>
            <a:ext cx="2193193" cy="6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Dept. of Computer Science &amp; Information Systems, </a:t>
            </a: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Pilani Campus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b="1" i="0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5.jp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alanda-aws.bits-pilani.ac.i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>
            <p:ph type="title"/>
          </p:nvPr>
        </p:nvSpPr>
        <p:spPr>
          <a:xfrm>
            <a:off x="2057400" y="3657600"/>
            <a:ext cx="6629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wentieth Century"/>
              <a:buNone/>
            </a:pPr>
            <a:r>
              <a:rPr lang="en-US"/>
              <a:t>Introduction to Computer Programming</a:t>
            </a:r>
            <a:endParaRPr sz="1400"/>
          </a:p>
        </p:txBody>
      </p:sp>
      <p:sp>
        <p:nvSpPr>
          <p:cNvPr id="167" name="Google Shape;167;p1"/>
          <p:cNvSpPr txBox="1"/>
          <p:nvPr>
            <p:ph idx="1" type="body"/>
          </p:nvPr>
        </p:nvSpPr>
        <p:spPr>
          <a:xfrm>
            <a:off x="2133600" y="55626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/>
              <a:t>Dr. Amitesh Singh Rajput</a:t>
            </a:r>
            <a:endParaRPr sz="2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Department of Computer Science &amp; Information Systems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Computers and Computing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Computer</a:t>
            </a:r>
            <a:endParaRPr/>
          </a:p>
        </p:txBody>
      </p:sp>
      <p:sp>
        <p:nvSpPr>
          <p:cNvPr id="234" name="Google Shape;234;p11"/>
          <p:cNvSpPr txBox="1"/>
          <p:nvPr>
            <p:ph idx="1" type="body"/>
          </p:nvPr>
        </p:nvSpPr>
        <p:spPr>
          <a:xfrm>
            <a:off x="304800" y="1506583"/>
            <a:ext cx="85344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D3C38"/>
                </a:solidFill>
              </a:rPr>
              <a:t>Computer</a:t>
            </a:r>
            <a:endParaRPr b="1" sz="2800">
              <a:solidFill>
                <a:srgbClr val="CD3C38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A device that takes data as input, does some processing and then returns an output</a:t>
            </a:r>
            <a:endParaRPr b="1"/>
          </a:p>
        </p:txBody>
      </p:sp>
      <p:pic>
        <p:nvPicPr>
          <p:cNvPr descr="blocksofcomputer.png" id="235" name="Google Shape;2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030583"/>
            <a:ext cx="4572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Types of Memory</a:t>
            </a:r>
            <a:endParaRPr/>
          </a:p>
        </p:txBody>
      </p:sp>
      <p:grpSp>
        <p:nvGrpSpPr>
          <p:cNvPr id="241" name="Google Shape;241;p12"/>
          <p:cNvGrpSpPr/>
          <p:nvPr/>
        </p:nvGrpSpPr>
        <p:grpSpPr>
          <a:xfrm>
            <a:off x="3020043" y="1447800"/>
            <a:ext cx="3141288" cy="4879827"/>
            <a:chOff x="1334009" y="1392423"/>
            <a:chExt cx="3036572" cy="3726806"/>
          </a:xfrm>
        </p:grpSpPr>
        <p:sp>
          <p:nvSpPr>
            <p:cNvPr id="242" name="Google Shape;242;p12"/>
            <p:cNvSpPr/>
            <p:nvPr/>
          </p:nvSpPr>
          <p:spPr>
            <a:xfrm>
              <a:off x="1346245" y="1392423"/>
              <a:ext cx="3024336" cy="781849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cap="flat" cmpd="sng" w="9525">
              <a:solidFill>
                <a:srgbClr val="97B85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Registers (inbuilt on the processor)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1334009" y="2430225"/>
              <a:ext cx="3024336" cy="805469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cap="flat" cmpd="sng" w="9525">
              <a:solidFill>
                <a:srgbClr val="97B85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Cache (inbuilt on the processor)</a:t>
              </a:r>
              <a:endPara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1346245" y="3572003"/>
              <a:ext cx="3024336" cy="567882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cap="flat" cmpd="sng" w="9525">
              <a:solidFill>
                <a:srgbClr val="97B85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Primary (RAM, ROM)</a:t>
              </a:r>
              <a:endPara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1334009" y="4428764"/>
              <a:ext cx="3024336" cy="690465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cap="flat" cmpd="sng" w="9525">
              <a:solidFill>
                <a:srgbClr val="97B85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Secondary (HDD, FlashMemory)</a:t>
              </a:r>
              <a:endPara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246" name="Google Shape;246;p12"/>
          <p:cNvCxnSpPr/>
          <p:nvPr/>
        </p:nvCxnSpPr>
        <p:spPr>
          <a:xfrm>
            <a:off x="2105643" y="1905000"/>
            <a:ext cx="0" cy="38862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247" name="Google Shape;247;p12"/>
          <p:cNvCxnSpPr/>
          <p:nvPr/>
        </p:nvCxnSpPr>
        <p:spPr>
          <a:xfrm flipH="1" rot="10800000">
            <a:off x="6982443" y="1864301"/>
            <a:ext cx="17087" cy="4011283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48" name="Google Shape;248;p12"/>
          <p:cNvSpPr txBox="1"/>
          <p:nvPr/>
        </p:nvSpPr>
        <p:spPr>
          <a:xfrm>
            <a:off x="533400" y="3334018"/>
            <a:ext cx="15722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Size</a:t>
            </a:r>
            <a:endParaRPr b="1" i="0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7090389" y="2895600"/>
            <a:ext cx="1901211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Cost per bit</a:t>
            </a:r>
            <a:endParaRPr b="1" i="0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Introduction to Programming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304800" y="1506583"/>
            <a:ext cx="85344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D3C38"/>
                </a:solidFill>
              </a:rPr>
              <a:t>Program</a:t>
            </a:r>
            <a:endParaRPr b="1" sz="2800">
              <a:solidFill>
                <a:srgbClr val="CD3C38"/>
              </a:solidFill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Collection of instructions that performs a specific task when executed by a computer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Written using a </a:t>
            </a:r>
            <a:r>
              <a:rPr b="1" i="1" lang="en-US">
                <a:solidFill>
                  <a:schemeClr val="accent1"/>
                </a:solidFill>
              </a:rPr>
              <a:t>Programming Language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i="1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Programming languages are mechanical and not natural; hence are unambiguous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Levels of Programming Languages</a:t>
            </a: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1752600" y="2133600"/>
            <a:ext cx="3743669" cy="3124201"/>
            <a:chOff x="1334009" y="1392423"/>
            <a:chExt cx="3036572" cy="3018150"/>
          </a:xfrm>
        </p:grpSpPr>
        <p:sp>
          <p:nvSpPr>
            <p:cNvPr id="267" name="Google Shape;267;p15"/>
            <p:cNvSpPr/>
            <p:nvPr/>
          </p:nvSpPr>
          <p:spPr>
            <a:xfrm>
              <a:off x="1346245" y="1392423"/>
              <a:ext cx="3024336" cy="78184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wentieth Century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High Level Language</a:t>
              </a:r>
              <a:endParaRPr b="0" i="0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34009" y="2430225"/>
              <a:ext cx="3024336" cy="80546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wentieth Century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Assembly Language</a:t>
              </a:r>
              <a:endParaRPr b="0" i="0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46245" y="3572004"/>
              <a:ext cx="3024336" cy="83856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wentieth Century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Machine language</a:t>
              </a:r>
              <a:endParaRPr b="0" i="0" sz="2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270" name="Google Shape;270;p15"/>
          <p:cNvCxnSpPr/>
          <p:nvPr/>
        </p:nvCxnSpPr>
        <p:spPr>
          <a:xfrm flipH="1" rot="10800000">
            <a:off x="5991843" y="1864301"/>
            <a:ext cx="17087" cy="4011283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71" name="Google Shape;271;p15"/>
          <p:cNvSpPr txBox="1"/>
          <p:nvPr/>
        </p:nvSpPr>
        <p:spPr>
          <a:xfrm>
            <a:off x="6099789" y="3334017"/>
            <a:ext cx="235841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Ease of understanding</a:t>
            </a:r>
            <a:endParaRPr b="1" i="0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Machine Language</a:t>
            </a:r>
            <a:endParaRPr/>
          </a:p>
        </p:txBody>
      </p:sp>
      <p:grpSp>
        <p:nvGrpSpPr>
          <p:cNvPr id="277" name="Google Shape;277;p16"/>
          <p:cNvGrpSpPr/>
          <p:nvPr/>
        </p:nvGrpSpPr>
        <p:grpSpPr>
          <a:xfrm>
            <a:off x="5029200" y="3023224"/>
            <a:ext cx="2542870" cy="1600200"/>
            <a:chOff x="1334009" y="1392423"/>
            <a:chExt cx="3036572" cy="3018150"/>
          </a:xfrm>
        </p:grpSpPr>
        <p:sp>
          <p:nvSpPr>
            <p:cNvPr id="278" name="Google Shape;278;p16"/>
            <p:cNvSpPr/>
            <p:nvPr/>
          </p:nvSpPr>
          <p:spPr>
            <a:xfrm>
              <a:off x="1346245" y="1392423"/>
              <a:ext cx="3024336" cy="781849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High Level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1334009" y="2430225"/>
              <a:ext cx="3024336" cy="805469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Assembly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346245" y="3572004"/>
              <a:ext cx="3024336" cy="83856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Machine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1" name="Google Shape;281;p16"/>
          <p:cNvSpPr txBox="1"/>
          <p:nvPr>
            <p:ph idx="1" type="body"/>
          </p:nvPr>
        </p:nvSpPr>
        <p:spPr>
          <a:xfrm>
            <a:off x="304800" y="1506583"/>
            <a:ext cx="43434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Language of the machine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Made up of a series of binary patterns 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Can be run directly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Difficult to learn</a:t>
            </a:r>
            <a:endParaRPr b="1"/>
          </a:p>
        </p:txBody>
      </p:sp>
      <p:cxnSp>
        <p:nvCxnSpPr>
          <p:cNvPr id="282" name="Google Shape;282;p16"/>
          <p:cNvCxnSpPr/>
          <p:nvPr/>
        </p:nvCxnSpPr>
        <p:spPr>
          <a:xfrm rot="10800000">
            <a:off x="7696200" y="2913016"/>
            <a:ext cx="0" cy="1811384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83" name="Google Shape;283;p16"/>
          <p:cNvSpPr txBox="1"/>
          <p:nvPr/>
        </p:nvSpPr>
        <p:spPr>
          <a:xfrm>
            <a:off x="7699989" y="3437754"/>
            <a:ext cx="14440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Ease of understanding</a:t>
            </a:r>
            <a:endParaRPr b="1" i="0" sz="1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Assembly Language</a:t>
            </a:r>
            <a:endParaRPr/>
          </a:p>
        </p:txBody>
      </p:sp>
      <p:sp>
        <p:nvSpPr>
          <p:cNvPr id="289" name="Google Shape;289;p17"/>
          <p:cNvSpPr txBox="1"/>
          <p:nvPr>
            <p:ph idx="1" type="body"/>
          </p:nvPr>
        </p:nvSpPr>
        <p:spPr>
          <a:xfrm>
            <a:off x="304800" y="1506583"/>
            <a:ext cx="44196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Uses simple mnemonic abbreviations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Unique to a specific CPU architecture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Requires </a:t>
            </a:r>
            <a:r>
              <a:rPr b="1" lang="en-US">
                <a:solidFill>
                  <a:schemeClr val="accent2"/>
                </a:solidFill>
              </a:rPr>
              <a:t>assembler</a:t>
            </a:r>
            <a:endParaRPr/>
          </a:p>
        </p:txBody>
      </p:sp>
      <p:grpSp>
        <p:nvGrpSpPr>
          <p:cNvPr id="290" name="Google Shape;290;p17"/>
          <p:cNvGrpSpPr/>
          <p:nvPr/>
        </p:nvGrpSpPr>
        <p:grpSpPr>
          <a:xfrm>
            <a:off x="5029200" y="3023224"/>
            <a:ext cx="2542870" cy="1600200"/>
            <a:chOff x="1334009" y="1392423"/>
            <a:chExt cx="3036572" cy="3018150"/>
          </a:xfrm>
        </p:grpSpPr>
        <p:sp>
          <p:nvSpPr>
            <p:cNvPr id="291" name="Google Shape;291;p17"/>
            <p:cNvSpPr/>
            <p:nvPr/>
          </p:nvSpPr>
          <p:spPr>
            <a:xfrm>
              <a:off x="1346245" y="1392423"/>
              <a:ext cx="3024336" cy="781849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High Level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1334009" y="2430225"/>
              <a:ext cx="3024336" cy="80546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Assembly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1346245" y="3572004"/>
              <a:ext cx="3024336" cy="838569"/>
            </a:xfrm>
            <a:prstGeom prst="rect">
              <a:avLst/>
            </a:prstGeom>
            <a:noFill/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Machine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294" name="Google Shape;294;p17"/>
          <p:cNvCxnSpPr/>
          <p:nvPr/>
        </p:nvCxnSpPr>
        <p:spPr>
          <a:xfrm rot="10800000">
            <a:off x="7696200" y="2913016"/>
            <a:ext cx="0" cy="1811384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95" name="Google Shape;295;p17"/>
          <p:cNvSpPr txBox="1"/>
          <p:nvPr/>
        </p:nvSpPr>
        <p:spPr>
          <a:xfrm>
            <a:off x="7699989" y="3437754"/>
            <a:ext cx="14440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Ease of understanding</a:t>
            </a:r>
            <a:endParaRPr b="1" i="0" sz="1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Assembly Language</a:t>
            </a:r>
            <a:endParaRPr/>
          </a:p>
        </p:txBody>
      </p:sp>
      <p:sp>
        <p:nvSpPr>
          <p:cNvPr id="301" name="Google Shape;301;p44"/>
          <p:cNvSpPr txBox="1"/>
          <p:nvPr>
            <p:ph idx="1" type="body"/>
          </p:nvPr>
        </p:nvSpPr>
        <p:spPr>
          <a:xfrm>
            <a:off x="304800" y="1506583"/>
            <a:ext cx="8510726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/>
              <a:t>An assembly program to add two numbers.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MOV MX, [3000h]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MOV NX, [3002h]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MOV CL, 00h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ADD MX, NX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MOV [3004h], MX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JNC jump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INC CL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jump: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      MOV[3006h], CL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 startAt="9"/>
            </a:pPr>
            <a:r>
              <a:rPr lang="en-US"/>
              <a:t>HLT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High level Language</a:t>
            </a:r>
            <a:endParaRPr/>
          </a:p>
        </p:txBody>
      </p:sp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304800" y="1506583"/>
            <a:ext cx="44196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English-like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Easier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Requires </a:t>
            </a:r>
            <a:r>
              <a:rPr b="1" lang="en-US">
                <a:solidFill>
                  <a:schemeClr val="accent2"/>
                </a:solidFill>
              </a:rPr>
              <a:t>Compiler</a:t>
            </a:r>
            <a:r>
              <a:rPr b="1" lang="en-US"/>
              <a:t> </a:t>
            </a:r>
            <a:endParaRPr b="1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>
                <a:solidFill>
                  <a:schemeClr val="accent2"/>
                </a:solidFill>
              </a:rPr>
              <a:t>Compiler:</a:t>
            </a:r>
            <a:r>
              <a:rPr b="1" lang="en-US"/>
              <a:t> Generates object code</a:t>
            </a:r>
            <a:endParaRPr/>
          </a:p>
        </p:txBody>
      </p:sp>
      <p:grpSp>
        <p:nvGrpSpPr>
          <p:cNvPr id="308" name="Google Shape;308;p18"/>
          <p:cNvGrpSpPr/>
          <p:nvPr/>
        </p:nvGrpSpPr>
        <p:grpSpPr>
          <a:xfrm>
            <a:off x="5029200" y="3023224"/>
            <a:ext cx="2542870" cy="1600200"/>
            <a:chOff x="1334009" y="1392423"/>
            <a:chExt cx="3036572" cy="3018150"/>
          </a:xfrm>
        </p:grpSpPr>
        <p:sp>
          <p:nvSpPr>
            <p:cNvPr id="309" name="Google Shape;309;p18"/>
            <p:cNvSpPr/>
            <p:nvPr/>
          </p:nvSpPr>
          <p:spPr>
            <a:xfrm>
              <a:off x="1346245" y="1392423"/>
              <a:ext cx="3024336" cy="781849"/>
            </a:xfrm>
            <a:prstGeom prst="rect">
              <a:avLst/>
            </a:prstGeom>
            <a:gradFill>
              <a:gsLst>
                <a:gs pos="0">
                  <a:srgbClr val="FFA09D"/>
                </a:gs>
                <a:gs pos="35000">
                  <a:srgbClr val="FFBCBC"/>
                </a:gs>
                <a:gs pos="100000">
                  <a:srgbClr val="FFE2E2"/>
                </a:gs>
              </a:gsLst>
              <a:lin ang="16200000" scaled="0"/>
            </a:gradFill>
            <a:ln cap="flat" cmpd="sng" w="9525">
              <a:solidFill>
                <a:srgbClr val="BD4B4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High Level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334009" y="2430225"/>
              <a:ext cx="3024336" cy="805469"/>
            </a:xfrm>
            <a:prstGeom prst="rect">
              <a:avLst/>
            </a:prstGeom>
            <a:noFill/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Assembly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346245" y="3572004"/>
              <a:ext cx="3024336" cy="838569"/>
            </a:xfrm>
            <a:prstGeom prst="rect">
              <a:avLst/>
            </a:prstGeom>
            <a:noFill/>
            <a:ln cap="flat" cmpd="sng" w="12700">
              <a:solidFill>
                <a:srgbClr val="D348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wentieth Century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Machine language</a:t>
              </a:r>
              <a:endParaRPr b="0" i="0" sz="20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312" name="Google Shape;312;p18"/>
          <p:cNvCxnSpPr/>
          <p:nvPr/>
        </p:nvCxnSpPr>
        <p:spPr>
          <a:xfrm rot="10800000">
            <a:off x="7696200" y="2913016"/>
            <a:ext cx="0" cy="1811384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313" name="Google Shape;313;p18"/>
          <p:cNvSpPr txBox="1"/>
          <p:nvPr/>
        </p:nvSpPr>
        <p:spPr>
          <a:xfrm>
            <a:off x="7699989" y="3437754"/>
            <a:ext cx="14440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Ease of understanding</a:t>
            </a:r>
            <a:endParaRPr b="1" i="0" sz="1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304800" y="1506583"/>
            <a:ext cx="8534400" cy="489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General course information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Objectives of the Course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Computers and Computing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Introduction to Programming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The C language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Program and Process Execution</a:t>
            </a:r>
            <a:endParaRPr b="1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114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3" name="Google Shape;173;p2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Module 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Example</a:t>
            </a:r>
            <a:endParaRPr/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 b="8054" l="7572" r="4659" t="23880"/>
          <a:stretch/>
        </p:blipFill>
        <p:spPr>
          <a:xfrm>
            <a:off x="304800" y="1516601"/>
            <a:ext cx="8025414" cy="455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The C Programming Language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304800" y="1493837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General Purpose high-level programming language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Language is </a:t>
            </a:r>
            <a:r>
              <a:rPr b="1" lang="en-US">
                <a:solidFill>
                  <a:schemeClr val="accent2"/>
                </a:solidFill>
              </a:rPr>
              <a:t>platform independent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Closely associated with the UNIX operating system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>
                <a:solidFill>
                  <a:schemeClr val="accent2"/>
                </a:solidFill>
              </a:rPr>
              <a:t>Most versatile </a:t>
            </a:r>
            <a:r>
              <a:rPr b="1" lang="en-US"/>
              <a:t>as it supports direct access of memory locations through pointers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>
                <a:solidFill>
                  <a:schemeClr val="accent2"/>
                </a:solidFill>
              </a:rPr>
              <a:t>Compiler</a:t>
            </a:r>
            <a:r>
              <a:rPr b="1" lang="en-US"/>
              <a:t> based language</a:t>
            </a:r>
            <a:endParaRPr b="1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i="1">
              <a:solidFill>
                <a:schemeClr val="accent2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i="1" lang="en-US">
                <a:solidFill>
                  <a:schemeClr val="accent2"/>
                </a:solidFill>
              </a:rPr>
              <a:t>C programs are fastest in execution time!</a:t>
            </a:r>
            <a:endParaRPr/>
          </a:p>
        </p:txBody>
      </p:sp>
      <p:sp>
        <p:nvSpPr>
          <p:cNvPr id="330" name="Google Shape;330;p21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The C language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Program and Process Execution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idx="1" type="body"/>
          </p:nvPr>
        </p:nvSpPr>
        <p:spPr>
          <a:xfrm>
            <a:off x="304800" y="1493837"/>
            <a:ext cx="8610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accent2"/>
                </a:solidFill>
              </a:rPr>
              <a:t>You write a program…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/>
              <a:t>Where is your program saved?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b="1" i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/>
              <a:t>What happens to your program when you try to compile and run it?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Before we answer the above questions, let us see what is an operating system…</a:t>
            </a:r>
            <a:endParaRPr/>
          </a:p>
        </p:txBody>
      </p:sp>
      <p:sp>
        <p:nvSpPr>
          <p:cNvPr id="341" name="Google Shape;341;p23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What happens to your program?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idx="1" type="body"/>
          </p:nvPr>
        </p:nvSpPr>
        <p:spPr>
          <a:xfrm>
            <a:off x="304800" y="1493837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An </a:t>
            </a:r>
            <a:r>
              <a:rPr b="1" lang="en-US">
                <a:solidFill>
                  <a:schemeClr val="accent2"/>
                </a:solidFill>
              </a:rPr>
              <a:t>OS</a:t>
            </a:r>
            <a:r>
              <a:rPr lang="en-US"/>
              <a:t> is a layer of software interposed between the application program and the hardware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OS manages everything of your computer including hardware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OS is responsible for executing your program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A program under execution is known as a </a:t>
            </a:r>
            <a:r>
              <a:rPr b="1" lang="en-US">
                <a:solidFill>
                  <a:schemeClr val="accent2"/>
                </a:solidFill>
              </a:rPr>
              <a:t>process</a:t>
            </a:r>
            <a:endParaRPr/>
          </a:p>
        </p:txBody>
      </p:sp>
      <p:sp>
        <p:nvSpPr>
          <p:cNvPr id="347" name="Google Shape;347;p24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Operating System (OS)</a:t>
            </a:r>
            <a:endParaRPr/>
          </a:p>
        </p:txBody>
      </p:sp>
      <p:pic>
        <p:nvPicPr>
          <p:cNvPr descr="Operating System OS"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362200"/>
            <a:ext cx="4482861" cy="254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Basic layout of Computer Hardware</a:t>
            </a:r>
            <a:endParaRPr sz="3200"/>
          </a:p>
        </p:txBody>
      </p:sp>
      <p:sp>
        <p:nvSpPr>
          <p:cNvPr id="354" name="Google Shape;354;p25"/>
          <p:cNvSpPr/>
          <p:nvPr/>
        </p:nvSpPr>
        <p:spPr>
          <a:xfrm>
            <a:off x="1295400" y="3131828"/>
            <a:ext cx="1143000" cy="11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55" name="Google Shape;355;p25"/>
          <p:cNvGraphicFramePr/>
          <p:nvPr/>
        </p:nvGraphicFramePr>
        <p:xfrm>
          <a:off x="35814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{CDF2ADC9-F615-4098-BC23-690284521FCB}</a:tableStyleId>
              </a:tblPr>
              <a:tblGrid>
                <a:gridCol w="1905000"/>
              </a:tblGrid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</a:tbl>
          </a:graphicData>
        </a:graphic>
      </p:graphicFrame>
      <p:sp>
        <p:nvSpPr>
          <p:cNvPr id="356" name="Google Shape;356;p25"/>
          <p:cNvSpPr/>
          <p:nvPr/>
        </p:nvSpPr>
        <p:spPr>
          <a:xfrm>
            <a:off x="6781800" y="3131828"/>
            <a:ext cx="1143000" cy="1143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3581400" y="60274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Memory (RAM)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64770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Disk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9144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CPU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6781800" y="1261114"/>
            <a:ext cx="1981200" cy="1676400"/>
          </a:xfrm>
          <a:prstGeom prst="star8">
            <a:avLst>
              <a:gd fmla="val 37500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OS Manages these resources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idx="1" type="body"/>
          </p:nvPr>
        </p:nvSpPr>
        <p:spPr>
          <a:xfrm>
            <a:off x="304800" y="1493837"/>
            <a:ext cx="8610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accent2"/>
                </a:solidFill>
              </a:rPr>
              <a:t>Now let us answer these questions…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/>
              <a:t>Where is your program saved?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b="1" i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>
                <a:solidFill>
                  <a:srgbClr val="BFBFBF"/>
                </a:solidFill>
              </a:rPr>
              <a:t>What happens to your program when you try to compile and run it?</a:t>
            </a:r>
            <a:endParaRPr/>
          </a:p>
        </p:txBody>
      </p:sp>
      <p:sp>
        <p:nvSpPr>
          <p:cNvPr id="366" name="Google Shape;366;p26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What happens to your program?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1. Where is your program saved?</a:t>
            </a:r>
            <a:endParaRPr sz="3600"/>
          </a:p>
        </p:txBody>
      </p:sp>
      <p:sp>
        <p:nvSpPr>
          <p:cNvPr id="372" name="Google Shape;372;p27"/>
          <p:cNvSpPr/>
          <p:nvPr/>
        </p:nvSpPr>
        <p:spPr>
          <a:xfrm>
            <a:off x="990600" y="3131828"/>
            <a:ext cx="1143000" cy="11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73" name="Google Shape;373;p27"/>
          <p:cNvGraphicFramePr/>
          <p:nvPr/>
        </p:nvGraphicFramePr>
        <p:xfrm>
          <a:off x="32766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{CDF2ADC9-F615-4098-BC23-690284521FCB}</a:tableStyleId>
              </a:tblPr>
              <a:tblGrid>
                <a:gridCol w="1905000"/>
              </a:tblGrid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</a:tbl>
          </a:graphicData>
        </a:graphic>
      </p:graphicFrame>
      <p:sp>
        <p:nvSpPr>
          <p:cNvPr id="374" name="Google Shape;374;p27"/>
          <p:cNvSpPr/>
          <p:nvPr/>
        </p:nvSpPr>
        <p:spPr>
          <a:xfrm>
            <a:off x="6705600" y="3131828"/>
            <a:ext cx="1143000" cy="1143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3276600" y="60274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Memory (RAM)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27"/>
          <p:cNvSpPr txBox="1"/>
          <p:nvPr/>
        </p:nvSpPr>
        <p:spPr>
          <a:xfrm>
            <a:off x="64008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DISK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p27"/>
          <p:cNvSpPr txBox="1"/>
          <p:nvPr/>
        </p:nvSpPr>
        <p:spPr>
          <a:xfrm>
            <a:off x="6096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CPU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6324600" y="1261114"/>
            <a:ext cx="2438400" cy="1676400"/>
          </a:xfrm>
          <a:prstGeom prst="star8">
            <a:avLst>
              <a:gd fmla="val 37500" name="adj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program when saved gets stored on the disk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9" name="Google Shape;379;p27"/>
          <p:cNvSpPr/>
          <p:nvPr/>
        </p:nvSpPr>
        <p:spPr>
          <a:xfrm>
            <a:off x="6705600" y="3482356"/>
            <a:ext cx="1143000" cy="220972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>
            <p:ph idx="1" type="body"/>
          </p:nvPr>
        </p:nvSpPr>
        <p:spPr>
          <a:xfrm>
            <a:off x="304800" y="1493837"/>
            <a:ext cx="85344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chemeClr val="accent2"/>
                </a:solidFill>
              </a:rPr>
              <a:t>Now let us answer these questions…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>
                <a:solidFill>
                  <a:srgbClr val="BFBFBF"/>
                </a:solidFill>
              </a:rPr>
              <a:t>Where is your program saved?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b="1" i="1"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i="1" lang="en-US"/>
              <a:t>What happens to your program when you try to compile and run it?</a:t>
            </a:r>
            <a:endParaRPr/>
          </a:p>
        </p:txBody>
      </p:sp>
      <p:sp>
        <p:nvSpPr>
          <p:cNvPr id="385" name="Google Shape;385;p28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What happens to your program?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General Course Information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2. What happens to your program when you try to compile and run it?</a:t>
            </a:r>
            <a:endParaRPr/>
          </a:p>
        </p:txBody>
      </p:sp>
      <p:sp>
        <p:nvSpPr>
          <p:cNvPr id="391" name="Google Shape;391;p29"/>
          <p:cNvSpPr/>
          <p:nvPr/>
        </p:nvSpPr>
        <p:spPr>
          <a:xfrm>
            <a:off x="838200" y="3131828"/>
            <a:ext cx="1143000" cy="114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92" name="Google Shape;392;p29"/>
          <p:cNvGraphicFramePr/>
          <p:nvPr/>
        </p:nvGraphicFramePr>
        <p:xfrm>
          <a:off x="32766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{CDF2ADC9-F615-4098-BC23-690284521FCB}</a:tableStyleId>
              </a:tblPr>
              <a:tblGrid>
                <a:gridCol w="1905000"/>
              </a:tblGrid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  <a:tr h="2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solidFill>
                      <a:srgbClr val="F2DADA"/>
                    </a:solidFill>
                  </a:tcPr>
                </a:tc>
              </a:tr>
            </a:tbl>
          </a:graphicData>
        </a:graphic>
      </p:graphicFrame>
      <p:sp>
        <p:nvSpPr>
          <p:cNvPr id="393" name="Google Shape;393;p29"/>
          <p:cNvSpPr/>
          <p:nvPr/>
        </p:nvSpPr>
        <p:spPr>
          <a:xfrm>
            <a:off x="6705600" y="3131828"/>
            <a:ext cx="1143000" cy="114300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3276600" y="60274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Memory (RAM)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" name="Google Shape;395;p29"/>
          <p:cNvSpPr txBox="1"/>
          <p:nvPr/>
        </p:nvSpPr>
        <p:spPr>
          <a:xfrm>
            <a:off x="64008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DISK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457200" y="4579628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CPU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6248400" y="1558286"/>
            <a:ext cx="2438400" cy="137922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OS loads the program into 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Executes it line by line on CPU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6705600" y="3482356"/>
            <a:ext cx="1143000" cy="220972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3262223" y="2931763"/>
            <a:ext cx="1905000" cy="1017338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5316743" y="3400828"/>
            <a:ext cx="1224960" cy="384027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5349811" y="3784855"/>
            <a:ext cx="129180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Program gets loaded into RAM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2045183" y="3400828"/>
            <a:ext cx="1050278" cy="384027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1956040" y="3784855"/>
            <a:ext cx="129180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Program is executed on CPU</a:t>
            </a:r>
            <a:endParaRPr b="0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957537" y="3501629"/>
            <a:ext cx="898589" cy="283226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6251275" y="5438688"/>
            <a:ext cx="2438400" cy="956508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Note: Program under execution is known as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Process</a:t>
            </a:r>
            <a:endParaRPr b="1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4800600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CS F111 - Team</a:t>
            </a:r>
            <a:endParaRPr/>
          </a:p>
        </p:txBody>
      </p:sp>
      <p:pic>
        <p:nvPicPr>
          <p:cNvPr id="184" name="Google Shape;1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995" y="2154206"/>
            <a:ext cx="1595701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3"/>
          <p:cNvSpPr txBox="1"/>
          <p:nvPr/>
        </p:nvSpPr>
        <p:spPr>
          <a:xfrm>
            <a:off x="2849505" y="4214634"/>
            <a:ext cx="165618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Prof. Kamlesh Tiwari</a:t>
            </a:r>
            <a:endParaRPr b="1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43"/>
          <p:cNvSpPr txBox="1"/>
          <p:nvPr/>
        </p:nvSpPr>
        <p:spPr>
          <a:xfrm>
            <a:off x="500238" y="4214634"/>
            <a:ext cx="19442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Dr. Amitesh Singh Rajput, IC</a:t>
            </a:r>
            <a:endParaRPr b="1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43"/>
          <p:cNvSpPr txBox="1"/>
          <p:nvPr/>
        </p:nvSpPr>
        <p:spPr>
          <a:xfrm>
            <a:off x="5114690" y="4214634"/>
            <a:ext cx="133144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Dr. Pratik Narang</a:t>
            </a:r>
            <a:endParaRPr b="1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422793" y="1392359"/>
            <a:ext cx="22909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Instructors</a:t>
            </a:r>
            <a:endParaRPr b="1" i="0" sz="2800" u="none" cap="none" strike="noStrike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422793" y="5140513"/>
            <a:ext cx="22915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TAs</a:t>
            </a:r>
            <a:endParaRPr b="1" i="0" sz="2800" u="none" cap="none" strike="noStrike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43"/>
          <p:cNvSpPr txBox="1"/>
          <p:nvPr/>
        </p:nvSpPr>
        <p:spPr>
          <a:xfrm>
            <a:off x="422793" y="5752481"/>
            <a:ext cx="8250356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Vikas Kumawat, Trishna Paul, Sunil Yadav, Pasunti Prasanjith, Anish Khan,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Mohit, Laxmi Divya Chibbar, Swetha Valavarasu</a:t>
            </a:r>
            <a:endParaRPr/>
          </a:p>
        </p:txBody>
      </p:sp>
      <p:pic>
        <p:nvPicPr>
          <p:cNvPr id="191" name="Google Shape;19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0586" y="2194697"/>
            <a:ext cx="1503235" cy="199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3842" l="17432" r="18924" t="0"/>
          <a:stretch/>
        </p:blipFill>
        <p:spPr>
          <a:xfrm>
            <a:off x="5114690" y="2203595"/>
            <a:ext cx="1331444" cy="20110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 txBox="1"/>
          <p:nvPr/>
        </p:nvSpPr>
        <p:spPr>
          <a:xfrm>
            <a:off x="7134401" y="4214634"/>
            <a:ext cx="150323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Dr. Vinti Agarwal</a:t>
            </a:r>
            <a:endParaRPr b="1" i="0" sz="20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4" name="Google Shape;194;p43"/>
          <p:cNvPicPr preferRelativeResize="0"/>
          <p:nvPr/>
        </p:nvPicPr>
        <p:blipFill rotWithShape="1">
          <a:blip r:embed="rId6">
            <a:alphaModFix/>
          </a:blip>
          <a:srcRect b="0" l="8438" r="8631" t="0"/>
          <a:stretch/>
        </p:blipFill>
        <p:spPr>
          <a:xfrm>
            <a:off x="7134402" y="2203596"/>
            <a:ext cx="1503235" cy="196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Evaluation Components</a:t>
            </a:r>
            <a:endParaRPr/>
          </a:p>
        </p:txBody>
      </p:sp>
      <p:graphicFrame>
        <p:nvGraphicFramePr>
          <p:cNvPr id="200" name="Google Shape;200;p5"/>
          <p:cNvGraphicFramePr/>
          <p:nvPr/>
        </p:nvGraphicFramePr>
        <p:xfrm>
          <a:off x="311832" y="16524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{D9167204-A655-4942-9E65-937B03E2BA6C}</a:tableStyleId>
              </a:tblPr>
              <a:tblGrid>
                <a:gridCol w="2383600"/>
                <a:gridCol w="1469200"/>
                <a:gridCol w="1387000"/>
                <a:gridCol w="1068500"/>
                <a:gridCol w="2212000"/>
              </a:tblGrid>
              <a:tr h="64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Component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Duration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Weightage (%)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Date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Nature of component </a:t>
                      </a:r>
                      <a:endParaRPr sz="14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(Close Book/ Open Book)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3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Mid-Semester Test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90 min.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25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16/03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wentieth Century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Closed book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Comprehensive Examination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 hours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 35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20/05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wentieth Century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Open/ Closed book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Quiz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30-40 min.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 10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TBA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Closed book</a:t>
                      </a:r>
                      <a:endParaRPr b="1"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Programming Test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1-2 hours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20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TBA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Open book</a:t>
                      </a:r>
                      <a:endParaRPr b="0"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Laboratory Sessions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2 hours each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10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Weekly</a:t>
                      </a:r>
                      <a:endParaRPr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--</a:t>
                      </a:r>
                      <a:endParaRPr b="0" sz="2000" u="none" cap="none" strike="noStrik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Text Book and Reference Books</a:t>
            </a:r>
            <a:endParaRPr/>
          </a:p>
        </p:txBody>
      </p:sp>
      <p:sp>
        <p:nvSpPr>
          <p:cNvPr id="206" name="Google Shape;206;p6"/>
          <p:cNvSpPr txBox="1"/>
          <p:nvPr>
            <p:ph idx="1" type="body"/>
          </p:nvPr>
        </p:nvSpPr>
        <p:spPr>
          <a:xfrm>
            <a:off x="304800" y="1506583"/>
            <a:ext cx="8534400" cy="4970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3400">
                <a:solidFill>
                  <a:schemeClr val="accent2"/>
                </a:solidFill>
              </a:rPr>
              <a:t>Text Book:</a:t>
            </a:r>
            <a:r>
              <a:rPr b="1" lang="en-US" sz="3400"/>
              <a:t> </a:t>
            </a:r>
            <a:endParaRPr b="1" sz="3400"/>
          </a:p>
          <a:p>
            <a:pPr indent="0" lvl="0" marL="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None/>
            </a:pPr>
            <a:r>
              <a:rPr b="1" lang="en-US" sz="2800"/>
              <a:t>Hanly, J.R. and E.B. Koffman. </a:t>
            </a:r>
            <a:r>
              <a:rPr b="1" i="1" lang="en-US" sz="2800"/>
              <a:t>Problem Solving and Program Design in C(7/e)</a:t>
            </a:r>
            <a:r>
              <a:rPr b="1" lang="en-US" sz="2800"/>
              <a:t>. Pearson Education, 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SzPct val="100000"/>
              <a:buNone/>
            </a:pPr>
            <a:r>
              <a:rPr b="1" lang="en-US" sz="3400">
                <a:solidFill>
                  <a:schemeClr val="accent2"/>
                </a:solidFill>
              </a:rPr>
              <a:t>Reference Books: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Patt, yale. </a:t>
            </a:r>
            <a:r>
              <a:rPr b="1" lang="en-US" sz="2800" u="sng">
                <a:solidFill>
                  <a:schemeClr val="dk1"/>
                </a:solidFill>
              </a:rPr>
              <a:t>Introduction to computing systems: from bits &amp; gates to C &amp;beyond </a:t>
            </a:r>
            <a:r>
              <a:rPr b="1" lang="en-US" sz="2800">
                <a:solidFill>
                  <a:schemeClr val="dk1"/>
                </a:solidFill>
              </a:rPr>
              <a:t>(2/e). Mcgraw hill education, 2017.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Forouzan, b.A. And richard F. Gilberg . </a:t>
            </a:r>
            <a:r>
              <a:rPr b="1" lang="en-US" sz="2800" u="sng">
                <a:solidFill>
                  <a:schemeClr val="dk1"/>
                </a:solidFill>
              </a:rPr>
              <a:t>Computer science A structured programming approach using C </a:t>
            </a:r>
            <a:r>
              <a:rPr b="1" lang="en-US" sz="2800">
                <a:solidFill>
                  <a:schemeClr val="dk1"/>
                </a:solidFill>
              </a:rPr>
              <a:t>(3/e). Cengage learning, 2007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Gottfried, B.S. and Jitender chhabra. </a:t>
            </a:r>
            <a:r>
              <a:rPr b="1" lang="en-US" sz="2800" u="sng">
                <a:solidFill>
                  <a:schemeClr val="dk1"/>
                </a:solidFill>
              </a:rPr>
              <a:t>Programming with C (schaum's outlines series, </a:t>
            </a:r>
            <a:r>
              <a:rPr b="1" lang="en-US" sz="2800">
                <a:solidFill>
                  <a:schemeClr val="dk1"/>
                </a:solidFill>
              </a:rPr>
              <a:t>3/e). Mcgraw hill education, 2017.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Kernighan, b.W and dennis ritchie. </a:t>
            </a:r>
            <a:r>
              <a:rPr b="1" lang="en-US" sz="2800" u="sng">
                <a:solidFill>
                  <a:schemeClr val="dk1"/>
                </a:solidFill>
              </a:rPr>
              <a:t>The C programming language </a:t>
            </a:r>
            <a:r>
              <a:rPr b="1" lang="en-US" sz="2800">
                <a:solidFill>
                  <a:schemeClr val="dk1"/>
                </a:solidFill>
              </a:rPr>
              <a:t>(2/e). Pearson education india, 2015.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Das, s. </a:t>
            </a:r>
            <a:r>
              <a:rPr b="1" lang="en-US" sz="2800" u="sng">
                <a:solidFill>
                  <a:schemeClr val="dk1"/>
                </a:solidFill>
              </a:rPr>
              <a:t>Unix: concepts and applications </a:t>
            </a:r>
            <a:r>
              <a:rPr b="1" lang="en-US" sz="2800">
                <a:solidFill>
                  <a:schemeClr val="dk1"/>
                </a:solidFill>
              </a:rPr>
              <a:t>(4/e). Mcgraw hill education, 2017.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en-US" sz="2800">
                <a:solidFill>
                  <a:schemeClr val="dk1"/>
                </a:solidFill>
              </a:rPr>
              <a:t>Das, Sumitabha. </a:t>
            </a:r>
            <a:r>
              <a:rPr b="1" lang="en-US" sz="2800" u="sng">
                <a:solidFill>
                  <a:schemeClr val="dk1"/>
                </a:solidFill>
              </a:rPr>
              <a:t>Computer fundamentals and C programming. </a:t>
            </a:r>
            <a:r>
              <a:rPr b="1" lang="en-US" sz="2800">
                <a:solidFill>
                  <a:schemeClr val="dk1"/>
                </a:solidFill>
              </a:rPr>
              <a:t>New delhi, india: mcgraw hill education. (2018)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Laboratory Sessions &amp; Course Website</a:t>
            </a:r>
            <a:endParaRPr sz="3200"/>
          </a:p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304800" y="1506583"/>
            <a:ext cx="85344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D3C38"/>
                </a:solidFill>
              </a:rPr>
              <a:t>Laboratory Sessions</a:t>
            </a:r>
            <a:endParaRPr b="1" sz="2800">
              <a:solidFill>
                <a:srgbClr val="CD3C38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Weekly 2 hours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Lab sessions on Ubuntu – install OS or VM on your machines  </a:t>
            </a:r>
            <a:r>
              <a:rPr b="1" lang="en-US">
                <a:solidFill>
                  <a:schemeClr val="accent2"/>
                </a:solidFill>
              </a:rPr>
              <a:t>[DIY]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CD3C38"/>
                </a:solidFill>
              </a:rPr>
              <a:t>Course Website</a:t>
            </a:r>
            <a:endParaRPr b="1" sz="2800">
              <a:solidFill>
                <a:srgbClr val="CD3C38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-US"/>
              <a:t>Nalanda – LMS of BITS Pilani</a:t>
            </a:r>
            <a:endParaRPr b="1"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https://nalanda-aws.bits-pilani.ac.in/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Course Objectives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idx="2" type="body"/>
          </p:nvPr>
        </p:nvSpPr>
        <p:spPr>
          <a:xfrm>
            <a:off x="304800" y="1524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Course Objectives</a:t>
            </a:r>
            <a:endParaRPr/>
          </a:p>
        </p:txBody>
      </p:sp>
      <p:sp>
        <p:nvSpPr>
          <p:cNvPr id="223" name="Google Shape;223;p9"/>
          <p:cNvSpPr txBox="1"/>
          <p:nvPr>
            <p:ph idx="1" type="body"/>
          </p:nvPr>
        </p:nvSpPr>
        <p:spPr>
          <a:xfrm>
            <a:off x="304800" y="1506583"/>
            <a:ext cx="8534400" cy="458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i="1" lang="en-US" sz="2800"/>
              <a:t>Computer and Computing Methodologies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1" i="1"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i="1" lang="en-US" sz="2800"/>
              <a:t>Basic concepts of the C programming language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1141"/>
              </a:buClr>
              <a:buSzPts val="2800"/>
              <a:buFont typeface="Arial"/>
              <a:buNone/>
            </a:pPr>
            <a:r>
              <a:t/>
            </a:r>
            <a:endParaRPr b="1" i="1"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i="1" lang="en-US" sz="2800"/>
              <a:t>Problem-solving through programming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1141"/>
              </a:buClr>
              <a:buSzPts val="2800"/>
              <a:buFont typeface="Arial"/>
              <a:buNone/>
            </a:pPr>
            <a:r>
              <a:t/>
            </a:r>
            <a:endParaRPr b="1" i="1"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i="1" lang="en-US" sz="2800"/>
              <a:t>Systematic techniques and approaches for constructing programs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114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2012-01-02T05:05:52Z</dcterms:created>
  <dc:creator>Jagat</dc:creator>
</cp:coreProperties>
</file>