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7" r:id="rId2"/>
    <p:sldId id="312" r:id="rId3"/>
    <p:sldId id="356" r:id="rId4"/>
    <p:sldId id="357" r:id="rId5"/>
    <p:sldId id="361" r:id="rId6"/>
    <p:sldId id="362" r:id="rId7"/>
    <p:sldId id="363" r:id="rId8"/>
    <p:sldId id="364" r:id="rId9"/>
    <p:sldId id="365" r:id="rId10"/>
    <p:sldId id="366" r:id="rId11"/>
    <p:sldId id="313" r:id="rId12"/>
    <p:sldId id="316" r:id="rId13"/>
    <p:sldId id="354" r:id="rId14"/>
    <p:sldId id="359" r:id="rId15"/>
    <p:sldId id="343" r:id="rId16"/>
    <p:sldId id="344" r:id="rId17"/>
    <p:sldId id="345" r:id="rId18"/>
    <p:sldId id="347" r:id="rId19"/>
    <p:sldId id="332" r:id="rId20"/>
    <p:sldId id="348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7BC8"/>
    <a:srgbClr val="7B587E"/>
    <a:srgbClr val="CD3C38"/>
    <a:srgbClr val="7B58A7"/>
    <a:srgbClr val="9BC447"/>
    <a:srgbClr val="FF8F29"/>
    <a:srgbClr val="35B2D4"/>
    <a:srgbClr val="E6E6E6"/>
    <a:srgbClr val="663300"/>
    <a:srgbClr val="1011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98" autoAdjust="0"/>
    <p:restoredTop sz="96404" autoAdjust="0"/>
  </p:normalViewPr>
  <p:slideViewPr>
    <p:cSldViewPr>
      <p:cViewPr varScale="1">
        <p:scale>
          <a:sx n="111" d="100"/>
          <a:sy n="111" d="100"/>
        </p:scale>
        <p:origin x="163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6D53C8B-9269-48E9-B7C0-13443332C9C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963238-9712-44BE-8A18-1EF49C4432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253990-F50E-49B3-8F0F-AB86C4FF4D73}" type="datetimeFigureOut">
              <a:rPr lang="en-US" smtClean="0"/>
              <a:t>12/26/2022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D741FD-F580-45E1-9E1C-6F1EDDDE51D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6A94FA-7851-4D6D-B899-770322550F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71C22-2341-4C51-B270-F73B99187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289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2D831-27D1-4804-BBE6-E7E773617FD4}" type="datetimeFigureOut">
              <a:rPr lang="en-IN" smtClean="0"/>
              <a:pPr/>
              <a:t>26-12-2022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C9D2F-5FCE-4B4F-80E6-E39EED6BD8E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1913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3352800"/>
            <a:ext cx="8686800" cy="2743200"/>
          </a:xfrm>
          <a:prstGeom prst="rect">
            <a:avLst/>
          </a:prstGeom>
          <a:solidFill>
            <a:srgbClr val="1011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2895600" y="6096000"/>
            <a:ext cx="2895600" cy="76200"/>
          </a:xfrm>
          <a:prstGeom prst="rect">
            <a:avLst/>
          </a:prstGeom>
          <a:solidFill>
            <a:srgbClr val="76C2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0" y="6096000"/>
            <a:ext cx="2895600" cy="76200"/>
          </a:xfrm>
          <a:prstGeom prst="rect">
            <a:avLst/>
          </a:prstGeom>
          <a:solidFill>
            <a:srgbClr val="FCB01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 userDrawn="1"/>
        </p:nvSpPr>
        <p:spPr>
          <a:xfrm>
            <a:off x="5791200" y="6096000"/>
            <a:ext cx="2895600" cy="762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6" name="Picture 25" descr="BITS_university_logo_whitevert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28592"/>
          <a:stretch/>
        </p:blipFill>
        <p:spPr>
          <a:xfrm>
            <a:off x="76200" y="3352800"/>
            <a:ext cx="2057400" cy="1980000"/>
          </a:xfrm>
          <a:prstGeom prst="rect">
            <a:avLst/>
          </a:prstGeom>
        </p:spPr>
      </p:pic>
      <p:sp>
        <p:nvSpPr>
          <p:cNvPr id="30" name="TextBox 29"/>
          <p:cNvSpPr txBox="1"/>
          <p:nvPr userDrawn="1"/>
        </p:nvSpPr>
        <p:spPr>
          <a:xfrm>
            <a:off x="-76200" y="5257800"/>
            <a:ext cx="2209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00" b="1" spc="-150" dirty="0">
                <a:solidFill>
                  <a:prstClr val="white"/>
                </a:solidFill>
                <a:latin typeface="Arial"/>
                <a:cs typeface="Arial"/>
              </a:rPr>
              <a:t>BITS</a:t>
            </a:r>
            <a:r>
              <a:rPr lang="en-US" sz="2900" spc="-150" dirty="0">
                <a:solidFill>
                  <a:prstClr val="white"/>
                </a:solidFill>
                <a:latin typeface="Arial"/>
                <a:cs typeface="Arial"/>
              </a:rPr>
              <a:t> Pilani</a:t>
            </a:r>
          </a:p>
        </p:txBody>
      </p:sp>
      <p:sp>
        <p:nvSpPr>
          <p:cNvPr id="31" name="TextBox 30"/>
          <p:cNvSpPr txBox="1"/>
          <p:nvPr userDrawn="1"/>
        </p:nvSpPr>
        <p:spPr>
          <a:xfrm>
            <a:off x="152400" y="5666601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FFFF"/>
                </a:solidFill>
                <a:latin typeface="Arial"/>
                <a:cs typeface="Arial"/>
              </a:rPr>
              <a:t>Pilani Campus</a:t>
            </a:r>
          </a:p>
        </p:txBody>
      </p:sp>
      <p:sp>
        <p:nvSpPr>
          <p:cNvPr id="11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2514600" y="3810000"/>
            <a:ext cx="6019800" cy="1524000"/>
          </a:xfrm>
        </p:spPr>
        <p:txBody>
          <a:bodyPr anchor="ctr" anchorCtr="0">
            <a:noAutofit/>
          </a:bodyPr>
          <a:lstStyle>
            <a:lvl1pPr algn="l">
              <a:lnSpc>
                <a:spcPts val="4000"/>
              </a:lnSpc>
              <a:defRPr sz="4400" baseline="0">
                <a:solidFill>
                  <a:schemeClr val="bg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GB" dirty="0"/>
              <a:t>Please enter the presentation title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Tw Cen MT" panose="020B0602020104020603" pitchFamily="34" charset="0"/>
              </a:defRPr>
            </a:lvl1pPr>
            <a:lvl2pPr>
              <a:defRPr>
                <a:latin typeface="Tw Cen MT" panose="020B0602020104020603" pitchFamily="34" charset="0"/>
              </a:defRPr>
            </a:lvl2pPr>
            <a:lvl3pPr>
              <a:defRPr>
                <a:latin typeface="Tw Cen MT" panose="020B0602020104020603" pitchFamily="34" charset="0"/>
              </a:defRPr>
            </a:lvl3pPr>
            <a:lvl4pPr>
              <a:defRPr>
                <a:latin typeface="Tw Cen MT" panose="020B0602020104020603" pitchFamily="34" charset="0"/>
              </a:defRPr>
            </a:lvl4pPr>
            <a:lvl5pPr>
              <a:defRPr>
                <a:latin typeface="Tw Cen MT" panose="020B06020201040206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304800" y="152400"/>
            <a:ext cx="6324600" cy="1143000"/>
          </a:xfrm>
        </p:spPr>
        <p:txBody>
          <a:bodyPr anchor="ctr" anchorCtr="0">
            <a:normAutofit/>
          </a:bodyPr>
          <a:lstStyle>
            <a:lvl1pPr marL="0">
              <a:lnSpc>
                <a:spcPts val="3600"/>
              </a:lnSpc>
              <a:spcBef>
                <a:spcPts val="0"/>
              </a:spcBef>
              <a:buNone/>
              <a:defRPr sz="4000" b="1" spc="-150" baseline="0">
                <a:latin typeface="Tw Cen MT" panose="020B0602020104020603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Slide heading here and it can run in two lines</a:t>
            </a:r>
          </a:p>
        </p:txBody>
      </p:sp>
      <p:grpSp>
        <p:nvGrpSpPr>
          <p:cNvPr id="2" name="Group 19"/>
          <p:cNvGrpSpPr/>
          <p:nvPr userDrawn="1"/>
        </p:nvGrpSpPr>
        <p:grpSpPr>
          <a:xfrm>
            <a:off x="0" y="1295400"/>
            <a:ext cx="7010400" cy="45719"/>
            <a:chOff x="1905000" y="6553200"/>
            <a:chExt cx="7010400" cy="45719"/>
          </a:xfrm>
        </p:grpSpPr>
        <p:sp>
          <p:nvSpPr>
            <p:cNvPr id="21" name="Rectangle 20"/>
            <p:cNvSpPr/>
            <p:nvPr/>
          </p:nvSpPr>
          <p:spPr>
            <a:xfrm>
              <a:off x="4267200" y="6553200"/>
              <a:ext cx="2328591" cy="45719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905000" y="6553200"/>
              <a:ext cx="2362200" cy="45719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6586809" y="6553200"/>
              <a:ext cx="2328591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4" name="Group 24"/>
          <p:cNvGrpSpPr/>
          <p:nvPr userDrawn="1"/>
        </p:nvGrpSpPr>
        <p:grpSpPr>
          <a:xfrm>
            <a:off x="2133600" y="6553200"/>
            <a:ext cx="7010400" cy="45719"/>
            <a:chOff x="1905000" y="6553200"/>
            <a:chExt cx="7010400" cy="45719"/>
          </a:xfrm>
        </p:grpSpPr>
        <p:sp>
          <p:nvSpPr>
            <p:cNvPr id="26" name="Rectangle 25"/>
            <p:cNvSpPr/>
            <p:nvPr/>
          </p:nvSpPr>
          <p:spPr>
            <a:xfrm>
              <a:off x="4267200" y="6553200"/>
              <a:ext cx="2328591" cy="45719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905000" y="6553200"/>
              <a:ext cx="2362200" cy="45719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8" name="Rectangle 27"/>
            <p:cNvSpPr/>
            <p:nvPr userDrawn="1"/>
          </p:nvSpPr>
          <p:spPr>
            <a:xfrm>
              <a:off x="6586809" y="6553200"/>
              <a:ext cx="2328591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pic>
        <p:nvPicPr>
          <p:cNvPr id="29" name="Picture 28" descr="Picture 7.png"/>
          <p:cNvPicPr>
            <a:picLocks noChangeAspect="1"/>
          </p:cNvPicPr>
          <p:nvPr userDrawn="1"/>
        </p:nvPicPr>
        <p:blipFill>
          <a:blip r:embed="rId2" cstate="print"/>
          <a:srcRect l="1923" b="5336"/>
          <a:stretch>
            <a:fillRect/>
          </a:stretch>
        </p:blipFill>
        <p:spPr>
          <a:xfrm>
            <a:off x="6629400" y="-1"/>
            <a:ext cx="2193193" cy="692697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42B5D4D8-DD5D-4E9F-AC8F-46F0491F9A1B}"/>
              </a:ext>
            </a:extLst>
          </p:cNvPr>
          <p:cNvSpPr txBox="1"/>
          <p:nvPr userDrawn="1"/>
        </p:nvSpPr>
        <p:spPr>
          <a:xfrm>
            <a:off x="0" y="6596390"/>
            <a:ext cx="914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baseline="0" dirty="0">
                <a:solidFill>
                  <a:srgbClr val="101141"/>
                </a:solidFill>
                <a:latin typeface="Arial"/>
                <a:cs typeface="Arial"/>
              </a:rPr>
              <a:t>Dept. of Computer Science &amp; Information Systems, </a:t>
            </a:r>
            <a:r>
              <a:rPr lang="en-US" sz="1100" b="1" dirty="0">
                <a:solidFill>
                  <a:srgbClr val="101141"/>
                </a:solidFill>
                <a:latin typeface="Arial"/>
                <a:cs typeface="Arial"/>
              </a:rPr>
              <a:t>BITS </a:t>
            </a:r>
            <a:r>
              <a:rPr lang="en-US" sz="1100" dirty="0" err="1">
                <a:solidFill>
                  <a:srgbClr val="101141"/>
                </a:solidFill>
                <a:latin typeface="Arial"/>
                <a:cs typeface="Arial"/>
              </a:rPr>
              <a:t>Pilani</a:t>
            </a:r>
            <a:r>
              <a:rPr lang="en-US" sz="1100" dirty="0">
                <a:solidFill>
                  <a:srgbClr val="101141"/>
                </a:solidFill>
                <a:latin typeface="Arial"/>
                <a:cs typeface="Arial"/>
              </a:rPr>
              <a:t>, </a:t>
            </a:r>
            <a:r>
              <a:rPr lang="en-US" sz="1100" dirty="0" err="1">
                <a:solidFill>
                  <a:srgbClr val="101141"/>
                </a:solidFill>
                <a:latin typeface="Arial"/>
                <a:cs typeface="Arial"/>
              </a:rPr>
              <a:t>Pilani</a:t>
            </a:r>
            <a:r>
              <a:rPr lang="en-US" sz="1100" dirty="0">
                <a:solidFill>
                  <a:srgbClr val="101141"/>
                </a:solidFill>
                <a:latin typeface="Arial"/>
                <a:cs typeface="Arial"/>
              </a:rPr>
              <a:t> Campus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381000"/>
            <a:ext cx="6019800" cy="5851525"/>
          </a:xfrm>
        </p:spPr>
        <p:txBody>
          <a:bodyPr vert="eaVert"/>
          <a:lstStyle>
            <a:lvl1pPr>
              <a:defRPr>
                <a:latin typeface="Tw Cen MT" panose="020B0602020104020603" pitchFamily="34" charset="0"/>
              </a:defRPr>
            </a:lvl1pPr>
            <a:lvl2pPr>
              <a:defRPr>
                <a:latin typeface="Tw Cen MT" panose="020B0602020104020603" pitchFamily="34" charset="0"/>
              </a:defRPr>
            </a:lvl2pPr>
            <a:lvl3pPr>
              <a:defRPr>
                <a:latin typeface="Tw Cen MT" panose="020B0602020104020603" pitchFamily="34" charset="0"/>
              </a:defRPr>
            </a:lvl3pPr>
            <a:lvl4pPr>
              <a:defRPr>
                <a:latin typeface="Tw Cen MT" panose="020B0602020104020603" pitchFamily="34" charset="0"/>
              </a:defRPr>
            </a:lvl4pPr>
            <a:lvl5pPr>
              <a:defRPr>
                <a:latin typeface="Tw Cen MT" panose="020B06020201040206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8"/>
          <p:cNvSpPr>
            <a:spLocks noGrp="1"/>
          </p:cNvSpPr>
          <p:nvPr>
            <p:ph sz="quarter" idx="10" hasCustomPrompt="1"/>
          </p:nvPr>
        </p:nvSpPr>
        <p:spPr>
          <a:xfrm rot="5400000">
            <a:off x="5410200" y="2743200"/>
            <a:ext cx="5867400" cy="1143000"/>
          </a:xfrm>
        </p:spPr>
        <p:txBody>
          <a:bodyPr anchor="ctr" anchorCtr="0">
            <a:normAutofit/>
          </a:bodyPr>
          <a:lstStyle>
            <a:lvl1pPr marL="0">
              <a:lnSpc>
                <a:spcPts val="3600"/>
              </a:lnSpc>
              <a:spcBef>
                <a:spcPts val="0"/>
              </a:spcBef>
              <a:buNone/>
              <a:defRPr sz="4000" b="1" spc="-150" baseline="0">
                <a:latin typeface="Tw Cen MT" panose="020B0602020104020603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Slide heading here and it can run in two lines</a:t>
            </a:r>
          </a:p>
        </p:txBody>
      </p:sp>
      <p:grpSp>
        <p:nvGrpSpPr>
          <p:cNvPr id="2" name="Group 7"/>
          <p:cNvGrpSpPr/>
          <p:nvPr userDrawn="1"/>
        </p:nvGrpSpPr>
        <p:grpSpPr>
          <a:xfrm rot="5400000">
            <a:off x="5006340" y="2567940"/>
            <a:ext cx="5181600" cy="45719"/>
            <a:chOff x="1905000" y="6553200"/>
            <a:chExt cx="7010400" cy="45719"/>
          </a:xfrm>
        </p:grpSpPr>
        <p:sp>
          <p:nvSpPr>
            <p:cNvPr id="9" name="Rectangle 8"/>
            <p:cNvSpPr/>
            <p:nvPr/>
          </p:nvSpPr>
          <p:spPr>
            <a:xfrm>
              <a:off x="4267200" y="6553200"/>
              <a:ext cx="2328591" cy="45719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905000" y="6553200"/>
              <a:ext cx="2362200" cy="45719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586809" y="6553200"/>
              <a:ext cx="2328591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pic>
        <p:nvPicPr>
          <p:cNvPr id="17" name="Picture 16" descr="Picture 7.png"/>
          <p:cNvPicPr>
            <a:picLocks noChangeAspect="1"/>
          </p:cNvPicPr>
          <p:nvPr userDrawn="1"/>
        </p:nvPicPr>
        <p:blipFill>
          <a:blip r:embed="rId2" cstate="print"/>
          <a:srcRect l="1923" b="5336"/>
          <a:stretch>
            <a:fillRect/>
          </a:stretch>
        </p:blipFill>
        <p:spPr>
          <a:xfrm rot="5400000">
            <a:off x="-758715" y="1131248"/>
            <a:ext cx="2193193" cy="692697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F4B03D1F-0BBF-4EFC-A4BB-99F9C45043E0}"/>
              </a:ext>
            </a:extLst>
          </p:cNvPr>
          <p:cNvGrpSpPr/>
          <p:nvPr userDrawn="1"/>
        </p:nvGrpSpPr>
        <p:grpSpPr>
          <a:xfrm rot="5400000">
            <a:off x="-428290" y="3311041"/>
            <a:ext cx="2895600" cy="235918"/>
            <a:chOff x="3250406" y="6164882"/>
            <a:chExt cx="2895600" cy="235918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88DE4EE3-7B0C-4FED-B22D-B2714A74CCD3}"/>
                </a:ext>
              </a:extLst>
            </p:cNvPr>
            <p:cNvGrpSpPr/>
            <p:nvPr/>
          </p:nvGrpSpPr>
          <p:grpSpPr>
            <a:xfrm>
              <a:off x="3250406" y="6164882"/>
              <a:ext cx="2895600" cy="235918"/>
              <a:chOff x="3124200" y="6096000"/>
              <a:chExt cx="2895600" cy="235918"/>
            </a:xfrm>
          </p:grpSpPr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4E8A1050-C88B-4706-B0C4-21919BF27C70}"/>
                  </a:ext>
                </a:extLst>
              </p:cNvPr>
              <p:cNvSpPr/>
              <p:nvPr/>
            </p:nvSpPr>
            <p:spPr>
              <a:xfrm>
                <a:off x="3124200" y="6099923"/>
                <a:ext cx="228600" cy="228600"/>
              </a:xfrm>
              <a:prstGeom prst="ellipse">
                <a:avLst/>
              </a:prstGeom>
              <a:solidFill>
                <a:srgbClr val="3B7BC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9F8BEE9F-0547-4D30-BFC3-05B166DF0B40}"/>
                  </a:ext>
                </a:extLst>
              </p:cNvPr>
              <p:cNvSpPr/>
              <p:nvPr/>
            </p:nvSpPr>
            <p:spPr>
              <a:xfrm>
                <a:off x="3657600" y="6103318"/>
                <a:ext cx="228600" cy="228600"/>
              </a:xfrm>
              <a:prstGeom prst="ellipse">
                <a:avLst/>
              </a:prstGeom>
              <a:solidFill>
                <a:srgbClr val="CD3C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CEAA0D05-7A8D-4FB4-9BDF-34910FEED967}"/>
                  </a:ext>
                </a:extLst>
              </p:cNvPr>
              <p:cNvSpPr/>
              <p:nvPr/>
            </p:nvSpPr>
            <p:spPr>
              <a:xfrm>
                <a:off x="4724400" y="6096000"/>
                <a:ext cx="228600" cy="228600"/>
              </a:xfrm>
              <a:prstGeom prst="ellipse">
                <a:avLst/>
              </a:prstGeom>
              <a:solidFill>
                <a:srgbClr val="7B58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88C008CC-0D25-4F23-A47A-23C208F72166}"/>
                  </a:ext>
                </a:extLst>
              </p:cNvPr>
              <p:cNvSpPr/>
              <p:nvPr/>
            </p:nvSpPr>
            <p:spPr>
              <a:xfrm>
                <a:off x="5257800" y="6096000"/>
                <a:ext cx="228600" cy="228600"/>
              </a:xfrm>
              <a:prstGeom prst="ellipse">
                <a:avLst/>
              </a:prstGeom>
              <a:solidFill>
                <a:srgbClr val="35B2D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DAA7084A-4288-4A18-9FEA-60E890FBB11E}"/>
                  </a:ext>
                </a:extLst>
              </p:cNvPr>
              <p:cNvSpPr/>
              <p:nvPr/>
            </p:nvSpPr>
            <p:spPr>
              <a:xfrm>
                <a:off x="5791200" y="6096000"/>
                <a:ext cx="228600" cy="228600"/>
              </a:xfrm>
              <a:prstGeom prst="ellipse">
                <a:avLst/>
              </a:prstGeom>
              <a:solidFill>
                <a:srgbClr val="FF8F2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151E68C-EB65-4FAC-A1A5-909C3B96B83B}"/>
                </a:ext>
              </a:extLst>
            </p:cNvPr>
            <p:cNvSpPr/>
            <p:nvPr/>
          </p:nvSpPr>
          <p:spPr>
            <a:xfrm>
              <a:off x="4317206" y="6168805"/>
              <a:ext cx="228600" cy="228600"/>
            </a:xfrm>
            <a:prstGeom prst="ellipse">
              <a:avLst/>
            </a:prstGeom>
            <a:solidFill>
              <a:srgbClr val="9BC4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586B9498-1568-4C9F-8975-538F058CECA1}"/>
              </a:ext>
            </a:extLst>
          </p:cNvPr>
          <p:cNvSpPr txBox="1"/>
          <p:nvPr userDrawn="1"/>
        </p:nvSpPr>
        <p:spPr>
          <a:xfrm rot="5400000">
            <a:off x="-3226214" y="3378614"/>
            <a:ext cx="67140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baseline="0" dirty="0">
                <a:solidFill>
                  <a:srgbClr val="101141"/>
                </a:solidFill>
                <a:latin typeface="Arial"/>
                <a:cs typeface="Arial"/>
              </a:rPr>
              <a:t>CSIS</a:t>
            </a:r>
            <a:r>
              <a:rPr lang="en-US" sz="1100" b="0" baseline="0" dirty="0">
                <a:solidFill>
                  <a:srgbClr val="101141"/>
                </a:solidFill>
                <a:latin typeface="Arial"/>
                <a:cs typeface="Arial"/>
              </a:rPr>
              <a:t> Dept. </a:t>
            </a:r>
            <a:r>
              <a:rPr lang="en-US" sz="1100" b="1" dirty="0">
                <a:solidFill>
                  <a:srgbClr val="101141"/>
                </a:solidFill>
                <a:latin typeface="Arial"/>
                <a:cs typeface="Arial"/>
              </a:rPr>
              <a:t>BITS </a:t>
            </a:r>
            <a:r>
              <a:rPr lang="en-US" sz="1100" dirty="0">
                <a:solidFill>
                  <a:srgbClr val="101141"/>
                </a:solidFill>
                <a:latin typeface="Arial"/>
                <a:cs typeface="Arial"/>
              </a:rPr>
              <a:t>Pilani, Pilani Campus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352800"/>
            <a:ext cx="8686800" cy="2743200"/>
          </a:xfrm>
          <a:prstGeom prst="rect">
            <a:avLst/>
          </a:prstGeom>
          <a:solidFill>
            <a:srgbClr val="1011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2895600" y="6096000"/>
            <a:ext cx="2895600" cy="76200"/>
          </a:xfrm>
          <a:prstGeom prst="rect">
            <a:avLst/>
          </a:prstGeom>
          <a:solidFill>
            <a:srgbClr val="76C2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096000"/>
            <a:ext cx="2895600" cy="76200"/>
          </a:xfrm>
          <a:prstGeom prst="rect">
            <a:avLst/>
          </a:prstGeom>
          <a:solidFill>
            <a:srgbClr val="FCB01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5791200" y="6096000"/>
            <a:ext cx="2895600" cy="762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2514600" y="5410200"/>
            <a:ext cx="6019800" cy="533400"/>
          </a:xfrm>
        </p:spPr>
        <p:txBody>
          <a:bodyPr anchor="b" anchorCtr="0">
            <a:noAutofit/>
          </a:bodyPr>
          <a:lstStyle>
            <a:lvl1pPr marL="0" indent="0" algn="r">
              <a:lnSpc>
                <a:spcPts val="18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Tw Cen MT" panose="020B0602020104020603" pitchFamily="34" charset="0"/>
              </a:defRPr>
            </a:lvl1pPr>
          </a:lstStyle>
          <a:p>
            <a:pPr lvl="0"/>
            <a:r>
              <a:rPr lang="en-GB" dirty="0"/>
              <a:t>Presenter details comes here</a:t>
            </a:r>
          </a:p>
          <a:p>
            <a:pPr lvl="0"/>
            <a:r>
              <a:rPr lang="en-GB" dirty="0"/>
              <a:t>Date and other details can come here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14600" y="3810000"/>
            <a:ext cx="6019800" cy="1524000"/>
          </a:xfrm>
        </p:spPr>
        <p:txBody>
          <a:bodyPr anchor="ctr" anchorCtr="0">
            <a:noAutofit/>
          </a:bodyPr>
          <a:lstStyle>
            <a:lvl1pPr algn="l">
              <a:lnSpc>
                <a:spcPts val="4000"/>
              </a:lnSpc>
              <a:defRPr sz="4400" baseline="0">
                <a:solidFill>
                  <a:schemeClr val="bg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GB" dirty="0"/>
              <a:t>Please enter the presentation title here</a:t>
            </a:r>
            <a:endParaRPr lang="en-US" dirty="0"/>
          </a:p>
        </p:txBody>
      </p:sp>
      <p:pic>
        <p:nvPicPr>
          <p:cNvPr id="13" name="Picture 12" descr="BITS_university_logo_whitevert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28592"/>
          <a:stretch/>
        </p:blipFill>
        <p:spPr>
          <a:xfrm>
            <a:off x="76200" y="3352800"/>
            <a:ext cx="2057400" cy="1980000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-76200" y="5257800"/>
            <a:ext cx="2209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00" b="1" spc="-150" dirty="0">
                <a:solidFill>
                  <a:prstClr val="white"/>
                </a:solidFill>
                <a:latin typeface="Arial"/>
                <a:cs typeface="Arial"/>
              </a:rPr>
              <a:t>BITS</a:t>
            </a:r>
            <a:r>
              <a:rPr lang="en-US" sz="2900" spc="-150" dirty="0">
                <a:solidFill>
                  <a:prstClr val="white"/>
                </a:solidFill>
                <a:latin typeface="Arial"/>
                <a:cs typeface="Arial"/>
              </a:rPr>
              <a:t> Pilani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152400" y="5666601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FFFF"/>
                </a:solidFill>
                <a:latin typeface="Arial"/>
                <a:cs typeface="Arial"/>
              </a:rPr>
              <a:t>Pilani Campus</a:t>
            </a:r>
          </a:p>
        </p:txBody>
      </p:sp>
    </p:spTree>
    <p:extLst>
      <p:ext uri="{BB962C8B-B14F-4D97-AF65-F5344CB8AC3E}">
        <p14:creationId xmlns:p14="http://schemas.microsoft.com/office/powerpoint/2010/main" val="113624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Server\D\jyoti\FI023_BITS_v1\styleguide img\IMG_5627_b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 userDrawn="1"/>
        </p:nvSpPr>
        <p:spPr>
          <a:xfrm>
            <a:off x="0" y="4282182"/>
            <a:ext cx="9144000" cy="257581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4" descr="Picture 7.png"/>
          <p:cNvPicPr>
            <a:picLocks noChangeAspect="1"/>
          </p:cNvPicPr>
          <p:nvPr userDrawn="1"/>
        </p:nvPicPr>
        <p:blipFill>
          <a:blip r:embed="rId3" cstate="print"/>
          <a:srcRect l="1923" b="5336"/>
          <a:stretch>
            <a:fillRect/>
          </a:stretch>
        </p:blipFill>
        <p:spPr>
          <a:xfrm>
            <a:off x="6629400" y="0"/>
            <a:ext cx="2193193" cy="692697"/>
          </a:xfrm>
          <a:prstGeom prst="rect">
            <a:avLst/>
          </a:prstGeom>
        </p:spPr>
      </p:pic>
      <p:sp>
        <p:nvSpPr>
          <p:cNvPr id="17" name="Content Placeholder 16"/>
          <p:cNvSpPr>
            <a:spLocks noGrp="1"/>
          </p:cNvSpPr>
          <p:nvPr>
            <p:ph sz="quarter" idx="10" hasCustomPrompt="1"/>
          </p:nvPr>
        </p:nvSpPr>
        <p:spPr>
          <a:xfrm>
            <a:off x="304800" y="4648200"/>
            <a:ext cx="8458200" cy="1600200"/>
          </a:xfrm>
        </p:spPr>
        <p:txBody>
          <a:bodyPr>
            <a:noAutofit/>
          </a:bodyPr>
          <a:lstStyle>
            <a:lvl1pPr marL="0" indent="0">
              <a:lnSpc>
                <a:spcPts val="4200"/>
              </a:lnSpc>
              <a:spcBef>
                <a:spcPts val="0"/>
              </a:spcBef>
              <a:buNone/>
              <a:defRPr sz="4000" b="1" spc="-150" baseline="0">
                <a:latin typeface="Tw Cen MT" panose="020B0602020104020603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Topic headings here </a:t>
            </a:r>
          </a:p>
          <a:p>
            <a:pPr lvl="0"/>
            <a:r>
              <a:rPr lang="en-US" dirty="0"/>
              <a:t>(separator - can run in two lines)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2882900" y="6775450"/>
            <a:ext cx="2895600" cy="76200"/>
          </a:xfrm>
          <a:prstGeom prst="rect">
            <a:avLst/>
          </a:prstGeom>
          <a:solidFill>
            <a:srgbClr val="76C2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-12700" y="6775450"/>
            <a:ext cx="2895600" cy="76200"/>
          </a:xfrm>
          <a:prstGeom prst="rect">
            <a:avLst/>
          </a:prstGeom>
          <a:solidFill>
            <a:srgbClr val="FCB01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5778500" y="6775450"/>
            <a:ext cx="2895600" cy="762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6858000" y="762000"/>
            <a:ext cx="2209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00" b="1" spc="-150" dirty="0">
                <a:solidFill>
                  <a:prstClr val="white"/>
                </a:solidFill>
                <a:latin typeface="Arial"/>
                <a:cs typeface="Arial"/>
              </a:rPr>
              <a:t>BITS</a:t>
            </a:r>
            <a:r>
              <a:rPr lang="en-US" sz="2900" spc="-150" dirty="0">
                <a:solidFill>
                  <a:prstClr val="white"/>
                </a:solidFill>
                <a:latin typeface="Arial"/>
                <a:cs typeface="Arial"/>
              </a:rPr>
              <a:t> Pilani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7086600" y="1170801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FFFF"/>
                </a:solidFill>
                <a:latin typeface="Arial"/>
                <a:cs typeface="Arial"/>
              </a:rPr>
              <a:t>Pilani Campus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4800" y="1493837"/>
            <a:ext cx="8229600" cy="4525963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None/>
              <a:tabLst/>
              <a:defRPr sz="2400">
                <a:latin typeface="Tw Cen MT" panose="020B0602020104020603" pitchFamily="34" charset="0"/>
                <a:cs typeface="Arial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400">
                <a:latin typeface="Tw Cen MT" panose="020B0602020104020603" pitchFamily="34" charset="0"/>
                <a:cs typeface="Arial" pitchFamily="34" charset="0"/>
              </a:defRPr>
            </a:lvl2pPr>
            <a:lvl3pPr>
              <a:defRPr sz="2400"/>
            </a:lvl3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err="1"/>
              <a:t>Azsa</a:t>
            </a:r>
            <a:endParaRPr lang="en-US" sz="2400" dirty="0"/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dirty="0" err="1"/>
              <a:t>Sdfsd</a:t>
            </a:r>
            <a:endParaRPr lang="en-US" dirty="0"/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Char char="•"/>
              <a:tabLst/>
              <a:defRPr/>
            </a:pPr>
            <a:endParaRPr lang="en-US" dirty="0"/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Char char="•"/>
              <a:tabLst/>
              <a:defRPr/>
            </a:pPr>
            <a:endParaRPr lang="en-US" dirty="0"/>
          </a:p>
        </p:txBody>
      </p:sp>
      <p:grpSp>
        <p:nvGrpSpPr>
          <p:cNvPr id="2" name="Group 11"/>
          <p:cNvGrpSpPr/>
          <p:nvPr userDrawn="1"/>
        </p:nvGrpSpPr>
        <p:grpSpPr>
          <a:xfrm>
            <a:off x="2083888" y="6550671"/>
            <a:ext cx="7060112" cy="48665"/>
            <a:chOff x="2083888" y="6550671"/>
            <a:chExt cx="7060112" cy="48665"/>
          </a:xfrm>
        </p:grpSpPr>
        <p:sp>
          <p:nvSpPr>
            <p:cNvPr id="13" name="Rectangle 12"/>
            <p:cNvSpPr/>
            <p:nvPr/>
          </p:nvSpPr>
          <p:spPr>
            <a:xfrm>
              <a:off x="4630476" y="6550672"/>
              <a:ext cx="2328591" cy="48664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907874" y="6550671"/>
              <a:ext cx="2236126" cy="45719"/>
            </a:xfrm>
            <a:prstGeom prst="rect">
              <a:avLst/>
            </a:prstGeom>
            <a:solidFill>
              <a:srgbClr val="E31C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083888" y="6550672"/>
              <a:ext cx="2580680" cy="48664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pic>
        <p:nvPicPr>
          <p:cNvPr id="16" name="Picture 15" descr="Picture 7.png"/>
          <p:cNvPicPr>
            <a:picLocks noChangeAspect="1"/>
          </p:cNvPicPr>
          <p:nvPr userDrawn="1"/>
        </p:nvPicPr>
        <p:blipFill>
          <a:blip r:embed="rId2" cstate="print"/>
          <a:srcRect l="1923" b="5336"/>
          <a:stretch>
            <a:fillRect/>
          </a:stretch>
        </p:blipFill>
        <p:spPr>
          <a:xfrm>
            <a:off x="6629400" y="-1"/>
            <a:ext cx="2193193" cy="692697"/>
          </a:xfrm>
          <a:prstGeom prst="rect">
            <a:avLst/>
          </a:prstGeom>
        </p:spPr>
      </p:pic>
      <p:grpSp>
        <p:nvGrpSpPr>
          <p:cNvPr id="4" name="Group 18"/>
          <p:cNvGrpSpPr/>
          <p:nvPr userDrawn="1"/>
        </p:nvGrpSpPr>
        <p:grpSpPr>
          <a:xfrm>
            <a:off x="2133600" y="6553200"/>
            <a:ext cx="7010400" cy="45719"/>
            <a:chOff x="1905000" y="6553200"/>
            <a:chExt cx="7010400" cy="45719"/>
          </a:xfrm>
        </p:grpSpPr>
        <p:sp>
          <p:nvSpPr>
            <p:cNvPr id="20" name="Rectangle 19"/>
            <p:cNvSpPr/>
            <p:nvPr/>
          </p:nvSpPr>
          <p:spPr>
            <a:xfrm>
              <a:off x="4267200" y="6553200"/>
              <a:ext cx="2328591" cy="45719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905000" y="6553200"/>
              <a:ext cx="2362200" cy="45719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2" name="Rectangle 21"/>
            <p:cNvSpPr/>
            <p:nvPr userDrawn="1"/>
          </p:nvSpPr>
          <p:spPr>
            <a:xfrm>
              <a:off x="6586809" y="6553200"/>
              <a:ext cx="2328591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5" name="Group 22"/>
          <p:cNvGrpSpPr/>
          <p:nvPr userDrawn="1"/>
        </p:nvGrpSpPr>
        <p:grpSpPr>
          <a:xfrm>
            <a:off x="0" y="1295400"/>
            <a:ext cx="7010400" cy="45719"/>
            <a:chOff x="1905000" y="6553200"/>
            <a:chExt cx="7010400" cy="45719"/>
          </a:xfrm>
        </p:grpSpPr>
        <p:sp>
          <p:nvSpPr>
            <p:cNvPr id="24" name="Rectangle 23"/>
            <p:cNvSpPr/>
            <p:nvPr/>
          </p:nvSpPr>
          <p:spPr>
            <a:xfrm>
              <a:off x="4267200" y="6553200"/>
              <a:ext cx="2328591" cy="45719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905000" y="6553200"/>
              <a:ext cx="2362200" cy="45719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6" name="Rectangle 25"/>
            <p:cNvSpPr/>
            <p:nvPr userDrawn="1"/>
          </p:nvSpPr>
          <p:spPr>
            <a:xfrm>
              <a:off x="6586809" y="6553200"/>
              <a:ext cx="2328591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8" name="Content Placeholder 18">
            <a:extLst>
              <a:ext uri="{FF2B5EF4-FFF2-40B4-BE49-F238E27FC236}">
                <a16:creationId xmlns:a16="http://schemas.microsoft.com/office/drawing/2014/main" id="{DC261F92-AFED-4F9D-856E-3592EFCDE2C1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304800" y="152400"/>
            <a:ext cx="6324600" cy="1143000"/>
          </a:xfrm>
        </p:spPr>
        <p:txBody>
          <a:bodyPr anchor="ctr" anchorCtr="0">
            <a:normAutofit/>
          </a:bodyPr>
          <a:lstStyle>
            <a:lvl1pPr marL="0">
              <a:lnSpc>
                <a:spcPts val="3600"/>
              </a:lnSpc>
              <a:spcBef>
                <a:spcPts val="0"/>
              </a:spcBef>
              <a:buNone/>
              <a:defRPr sz="4000" b="1" spc="-150" baseline="0">
                <a:latin typeface="Tw Cen MT" panose="020B0602020104020603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Slide heading here and it can run in two lines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56F15A2-71DC-43CD-ADF6-99E51BE4776D}"/>
              </a:ext>
            </a:extLst>
          </p:cNvPr>
          <p:cNvSpPr txBox="1"/>
          <p:nvPr userDrawn="1"/>
        </p:nvSpPr>
        <p:spPr>
          <a:xfrm>
            <a:off x="0" y="6596390"/>
            <a:ext cx="914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baseline="0" dirty="0">
                <a:solidFill>
                  <a:srgbClr val="101141"/>
                </a:solidFill>
                <a:latin typeface="Arial"/>
                <a:cs typeface="Arial"/>
              </a:rPr>
              <a:t>Dept. of Computer Science &amp; Information Systems, </a:t>
            </a:r>
            <a:r>
              <a:rPr lang="en-US" sz="1100" b="1" dirty="0">
                <a:solidFill>
                  <a:srgbClr val="101141"/>
                </a:solidFill>
                <a:latin typeface="Arial"/>
                <a:cs typeface="Arial"/>
              </a:rPr>
              <a:t>BITS </a:t>
            </a:r>
            <a:r>
              <a:rPr lang="en-US" sz="1100" dirty="0" err="1">
                <a:solidFill>
                  <a:srgbClr val="101141"/>
                </a:solidFill>
                <a:latin typeface="Arial"/>
                <a:cs typeface="Arial"/>
              </a:rPr>
              <a:t>Pilani</a:t>
            </a:r>
            <a:r>
              <a:rPr lang="en-US" sz="1100" dirty="0">
                <a:solidFill>
                  <a:srgbClr val="101141"/>
                </a:solidFill>
                <a:latin typeface="Arial"/>
                <a:cs typeface="Arial"/>
              </a:rPr>
              <a:t>, </a:t>
            </a:r>
            <a:r>
              <a:rPr lang="en-US" sz="1100" dirty="0" err="1">
                <a:solidFill>
                  <a:srgbClr val="101141"/>
                </a:solidFill>
                <a:latin typeface="Arial"/>
                <a:cs typeface="Arial"/>
              </a:rPr>
              <a:t>Pilani</a:t>
            </a:r>
            <a:r>
              <a:rPr lang="en-US" sz="1100" dirty="0">
                <a:solidFill>
                  <a:srgbClr val="101141"/>
                </a:solidFill>
                <a:latin typeface="Arial"/>
                <a:cs typeface="Arial"/>
              </a:rPr>
              <a:t> Campus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Picture 7.png"/>
          <p:cNvPicPr>
            <a:picLocks noChangeAspect="1"/>
          </p:cNvPicPr>
          <p:nvPr userDrawn="1"/>
        </p:nvPicPr>
        <p:blipFill>
          <a:blip r:embed="rId2" cstate="print"/>
          <a:srcRect l="1923" b="5336"/>
          <a:stretch>
            <a:fillRect/>
          </a:stretch>
        </p:blipFill>
        <p:spPr>
          <a:xfrm>
            <a:off x="6629400" y="-1"/>
            <a:ext cx="2193193" cy="69269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 userDrawn="1"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None/>
              <a:tabLst/>
              <a:defRPr sz="2800">
                <a:latin typeface="Tw Cen MT" panose="020B0602020104020603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1600">
                <a:latin typeface="Tw Cen MT" panose="020B0602020104020603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u="none" strike="noStrike" kern="1200" cap="none" spc="0" normalizeH="0" baseline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Lorem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ipsum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dolor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sit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amet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dolor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ipsum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dirty="0"/>
              <a:t>Second level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dirty="0"/>
              <a:t>Second level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dirty="0"/>
              <a:t>Second level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dirty="0"/>
              <a:t>Second level</a:t>
            </a:r>
            <a:endParaRPr kumimoji="0" lang="en-GB" sz="2400" u="none" strike="noStrike" kern="1200" cap="none" spc="0" normalizeH="0" noProof="0" dirty="0">
              <a:ln>
                <a:noFill/>
              </a:ln>
              <a:solidFill>
                <a:srgbClr val="101141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u="none" strike="noStrike" kern="1200" cap="none" spc="0" normalizeH="0" baseline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Lorem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ipsum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dolor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sit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amet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dolor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ipsum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u="none" strike="noStrike" kern="1200" cap="none" spc="0" normalizeH="0" baseline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Lorem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ipsum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dolor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sit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amet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dolor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ipsum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lang="en-US" dirty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 hasCustomPrompt="1"/>
          </p:nvPr>
        </p:nvSpPr>
        <p:spPr>
          <a:xfrm>
            <a:off x="4953000" y="1600200"/>
            <a:ext cx="4038600" cy="4525963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None/>
              <a:tabLst/>
              <a:defRPr sz="2800">
                <a:latin typeface="Tw Cen MT" panose="020B0602020104020603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1600">
                <a:latin typeface="Tw Cen MT" panose="020B0602020104020603" pitchFamily="34" charset="0"/>
                <a:cs typeface="Arial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u="none" strike="noStrike" kern="1200" cap="none" spc="0" normalizeH="0" baseline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Lorem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ipsum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dolor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sit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amet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dolor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ipsum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</a:p>
          <a:p>
            <a:pPr lvl="1"/>
            <a:r>
              <a:rPr lang="en-US" dirty="0"/>
              <a:t>Second level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dirty="0"/>
              <a:t>Second level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dirty="0"/>
              <a:t>Second level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dirty="0"/>
              <a:t>Second level</a:t>
            </a:r>
            <a:endParaRPr kumimoji="0" lang="en-GB" sz="2400" u="none" strike="noStrike" kern="1200" cap="none" spc="0" normalizeH="0" noProof="0" dirty="0">
              <a:ln>
                <a:noFill/>
              </a:ln>
              <a:solidFill>
                <a:srgbClr val="101141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u="none" strike="noStrike" kern="1200" cap="none" spc="0" normalizeH="0" baseline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Lorem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ipsum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dolor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sit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amet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dolor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ipsum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u="none" strike="noStrike" kern="1200" cap="none" spc="0" normalizeH="0" baseline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Lorem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ipsum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dolor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sit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amet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dolor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ipsum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 userDrawn="1">
            <p:ph sz="quarter" idx="10" hasCustomPrompt="1"/>
          </p:nvPr>
        </p:nvSpPr>
        <p:spPr>
          <a:xfrm>
            <a:off x="304800" y="152400"/>
            <a:ext cx="6324600" cy="1143000"/>
          </a:xfrm>
        </p:spPr>
        <p:txBody>
          <a:bodyPr anchor="ctr" anchorCtr="0">
            <a:normAutofit/>
          </a:bodyPr>
          <a:lstStyle>
            <a:lvl1pPr marL="0">
              <a:lnSpc>
                <a:spcPts val="3600"/>
              </a:lnSpc>
              <a:spcBef>
                <a:spcPts val="0"/>
              </a:spcBef>
              <a:buNone/>
              <a:defRPr sz="4000" b="1" spc="-150" baseline="0">
                <a:latin typeface="Tw Cen MT" panose="020B0602020104020603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Slide heading here and it can run in two lines</a:t>
            </a:r>
          </a:p>
        </p:txBody>
      </p:sp>
      <p:grpSp>
        <p:nvGrpSpPr>
          <p:cNvPr id="2" name="Group 19"/>
          <p:cNvGrpSpPr/>
          <p:nvPr userDrawn="1"/>
        </p:nvGrpSpPr>
        <p:grpSpPr>
          <a:xfrm>
            <a:off x="0" y="1295400"/>
            <a:ext cx="7010400" cy="45719"/>
            <a:chOff x="1905000" y="6553200"/>
            <a:chExt cx="7010400" cy="45719"/>
          </a:xfrm>
        </p:grpSpPr>
        <p:sp>
          <p:nvSpPr>
            <p:cNvPr id="21" name="Rectangle 20"/>
            <p:cNvSpPr/>
            <p:nvPr/>
          </p:nvSpPr>
          <p:spPr>
            <a:xfrm>
              <a:off x="4267200" y="6553200"/>
              <a:ext cx="2328591" cy="45719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905000" y="6553200"/>
              <a:ext cx="2362200" cy="45719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6586809" y="6553200"/>
              <a:ext cx="2328591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5" name="Group 28"/>
          <p:cNvGrpSpPr/>
          <p:nvPr userDrawn="1"/>
        </p:nvGrpSpPr>
        <p:grpSpPr>
          <a:xfrm>
            <a:off x="2133600" y="6553200"/>
            <a:ext cx="7010400" cy="45719"/>
            <a:chOff x="1905000" y="6553200"/>
            <a:chExt cx="7010400" cy="45719"/>
          </a:xfrm>
        </p:grpSpPr>
        <p:sp>
          <p:nvSpPr>
            <p:cNvPr id="30" name="Rectangle 29"/>
            <p:cNvSpPr/>
            <p:nvPr/>
          </p:nvSpPr>
          <p:spPr>
            <a:xfrm>
              <a:off x="4267200" y="6553200"/>
              <a:ext cx="2328591" cy="45719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905000" y="6553200"/>
              <a:ext cx="2362200" cy="45719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2" name="Rectangle 31"/>
            <p:cNvSpPr/>
            <p:nvPr userDrawn="1"/>
          </p:nvSpPr>
          <p:spPr>
            <a:xfrm>
              <a:off x="6586809" y="6553200"/>
              <a:ext cx="2328591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34" name="TextBox 33"/>
          <p:cNvSpPr txBox="1"/>
          <p:nvPr userDrawn="1"/>
        </p:nvSpPr>
        <p:spPr>
          <a:xfrm>
            <a:off x="0" y="6596390"/>
            <a:ext cx="914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baseline="0" dirty="0">
                <a:solidFill>
                  <a:srgbClr val="101141"/>
                </a:solidFill>
                <a:latin typeface="Arial"/>
                <a:cs typeface="Arial"/>
              </a:rPr>
              <a:t>Dept. of Computer Science &amp; Information Systems, </a:t>
            </a:r>
            <a:r>
              <a:rPr lang="en-US" sz="1100" b="1" dirty="0">
                <a:solidFill>
                  <a:srgbClr val="101141"/>
                </a:solidFill>
                <a:latin typeface="Arial"/>
                <a:cs typeface="Arial"/>
              </a:rPr>
              <a:t>BITS </a:t>
            </a:r>
            <a:r>
              <a:rPr lang="en-US" sz="1100" dirty="0" err="1">
                <a:solidFill>
                  <a:srgbClr val="101141"/>
                </a:solidFill>
                <a:latin typeface="Arial"/>
                <a:cs typeface="Arial"/>
              </a:rPr>
              <a:t>Pilani</a:t>
            </a:r>
            <a:r>
              <a:rPr lang="en-US" sz="1100" dirty="0">
                <a:solidFill>
                  <a:srgbClr val="101141"/>
                </a:solidFill>
                <a:latin typeface="Arial"/>
                <a:cs typeface="Arial"/>
              </a:rPr>
              <a:t>, </a:t>
            </a:r>
            <a:r>
              <a:rPr lang="en-US" sz="1100" dirty="0" err="1">
                <a:solidFill>
                  <a:srgbClr val="101141"/>
                </a:solidFill>
                <a:latin typeface="Arial"/>
                <a:cs typeface="Arial"/>
              </a:rPr>
              <a:t>Pilani</a:t>
            </a:r>
            <a:r>
              <a:rPr lang="en-US" sz="1100" dirty="0">
                <a:solidFill>
                  <a:srgbClr val="101141"/>
                </a:solidFill>
                <a:latin typeface="Arial"/>
                <a:cs typeface="Arial"/>
              </a:rPr>
              <a:t> Campus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827087"/>
          </a:xfrm>
        </p:spPr>
        <p:txBody>
          <a:bodyPr anchor="b"/>
          <a:lstStyle>
            <a:lvl1pPr marL="0" indent="0">
              <a:buNone/>
              <a:defRPr sz="2400" b="1">
                <a:latin typeface="Tw Cen MT" panose="020B06020201040206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62199"/>
            <a:ext cx="4040188" cy="3763963"/>
          </a:xfrm>
        </p:spPr>
        <p:txBody>
          <a:bodyPr/>
          <a:lstStyle>
            <a:lvl1pPr>
              <a:defRPr sz="2400">
                <a:latin typeface="Tw Cen MT" panose="020B0602020104020603" pitchFamily="34" charset="0"/>
              </a:defRPr>
            </a:lvl1pPr>
            <a:lvl2pPr>
              <a:defRPr sz="2000">
                <a:latin typeface="Tw Cen MT" panose="020B0602020104020603" pitchFamily="34" charset="0"/>
              </a:defRPr>
            </a:lvl2pPr>
            <a:lvl3pPr>
              <a:defRPr sz="1800">
                <a:latin typeface="Tw Cen MT" panose="020B0602020104020603" pitchFamily="34" charset="0"/>
              </a:defRPr>
            </a:lvl3pPr>
            <a:lvl4pPr>
              <a:defRPr sz="1600">
                <a:latin typeface="Tw Cen MT" panose="020B0602020104020603" pitchFamily="34" charset="0"/>
              </a:defRPr>
            </a:lvl4pPr>
            <a:lvl5pPr>
              <a:defRPr sz="1600">
                <a:latin typeface="Tw Cen MT" panose="020B0602020104020603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827087"/>
          </a:xfrm>
        </p:spPr>
        <p:txBody>
          <a:bodyPr anchor="b"/>
          <a:lstStyle>
            <a:lvl1pPr marL="0" indent="0">
              <a:buNone/>
              <a:defRPr sz="2400" b="1">
                <a:latin typeface="Tw Cen MT" panose="020B06020201040206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199"/>
            <a:ext cx="4041775" cy="3763963"/>
          </a:xfrm>
        </p:spPr>
        <p:txBody>
          <a:bodyPr/>
          <a:lstStyle>
            <a:lvl1pPr>
              <a:defRPr sz="2400">
                <a:latin typeface="Tw Cen MT" panose="020B0602020104020603" pitchFamily="34" charset="0"/>
              </a:defRPr>
            </a:lvl1pPr>
            <a:lvl2pPr>
              <a:defRPr sz="2000">
                <a:latin typeface="Tw Cen MT" panose="020B0602020104020603" pitchFamily="34" charset="0"/>
              </a:defRPr>
            </a:lvl2pPr>
            <a:lvl3pPr>
              <a:defRPr sz="1800">
                <a:latin typeface="Tw Cen MT" panose="020B0602020104020603" pitchFamily="34" charset="0"/>
              </a:defRPr>
            </a:lvl3pPr>
            <a:lvl4pPr>
              <a:defRPr sz="1600">
                <a:latin typeface="Tw Cen MT" panose="020B0602020104020603" pitchFamily="34" charset="0"/>
              </a:defRPr>
            </a:lvl4pPr>
            <a:lvl5pPr>
              <a:defRPr sz="1600">
                <a:latin typeface="Tw Cen MT" panose="020B0602020104020603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304800" y="152400"/>
            <a:ext cx="6324600" cy="1143000"/>
          </a:xfrm>
        </p:spPr>
        <p:txBody>
          <a:bodyPr anchor="ctr" anchorCtr="0">
            <a:normAutofit/>
          </a:bodyPr>
          <a:lstStyle>
            <a:lvl1pPr marL="0">
              <a:lnSpc>
                <a:spcPts val="3600"/>
              </a:lnSpc>
              <a:spcBef>
                <a:spcPts val="0"/>
              </a:spcBef>
              <a:buNone/>
              <a:defRPr sz="4000" b="1" spc="-150" baseline="0">
                <a:latin typeface="Tw Cen MT" panose="020B0602020104020603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Slide heading here and it can run in two lines</a:t>
            </a:r>
          </a:p>
        </p:txBody>
      </p:sp>
      <p:grpSp>
        <p:nvGrpSpPr>
          <p:cNvPr id="2" name="Group 10"/>
          <p:cNvGrpSpPr/>
          <p:nvPr userDrawn="1"/>
        </p:nvGrpSpPr>
        <p:grpSpPr>
          <a:xfrm>
            <a:off x="0" y="1295400"/>
            <a:ext cx="7010400" cy="45719"/>
            <a:chOff x="1905000" y="6553200"/>
            <a:chExt cx="7010400" cy="45719"/>
          </a:xfrm>
        </p:grpSpPr>
        <p:sp>
          <p:nvSpPr>
            <p:cNvPr id="12" name="Rectangle 11"/>
            <p:cNvSpPr/>
            <p:nvPr/>
          </p:nvSpPr>
          <p:spPr>
            <a:xfrm>
              <a:off x="4267200" y="6553200"/>
              <a:ext cx="2328591" cy="45719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905000" y="6553200"/>
              <a:ext cx="2362200" cy="45719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86809" y="6553200"/>
              <a:ext cx="2328591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7" name="Group 15"/>
          <p:cNvGrpSpPr/>
          <p:nvPr userDrawn="1"/>
        </p:nvGrpSpPr>
        <p:grpSpPr>
          <a:xfrm>
            <a:off x="2133600" y="6553200"/>
            <a:ext cx="7010400" cy="45719"/>
            <a:chOff x="1905000" y="6553200"/>
            <a:chExt cx="7010400" cy="45719"/>
          </a:xfrm>
        </p:grpSpPr>
        <p:sp>
          <p:nvSpPr>
            <p:cNvPr id="17" name="Rectangle 16"/>
            <p:cNvSpPr/>
            <p:nvPr/>
          </p:nvSpPr>
          <p:spPr>
            <a:xfrm>
              <a:off x="4267200" y="6553200"/>
              <a:ext cx="2328591" cy="45719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905000" y="6553200"/>
              <a:ext cx="2362200" cy="45719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586809" y="6553200"/>
              <a:ext cx="2328591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pic>
        <p:nvPicPr>
          <p:cNvPr id="20" name="Picture 19" descr="Picture 7.png"/>
          <p:cNvPicPr>
            <a:picLocks noChangeAspect="1"/>
          </p:cNvPicPr>
          <p:nvPr userDrawn="1"/>
        </p:nvPicPr>
        <p:blipFill>
          <a:blip r:embed="rId2" cstate="print"/>
          <a:srcRect l="1923" b="5336"/>
          <a:stretch>
            <a:fillRect/>
          </a:stretch>
        </p:blipFill>
        <p:spPr>
          <a:xfrm>
            <a:off x="6629400" y="-1"/>
            <a:ext cx="2193193" cy="692697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0D91EC3B-4D90-4031-8C7C-C675D59AFDE0}"/>
              </a:ext>
            </a:extLst>
          </p:cNvPr>
          <p:cNvSpPr txBox="1"/>
          <p:nvPr userDrawn="1"/>
        </p:nvSpPr>
        <p:spPr>
          <a:xfrm>
            <a:off x="0" y="6596390"/>
            <a:ext cx="914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baseline="0" dirty="0">
                <a:solidFill>
                  <a:srgbClr val="101141"/>
                </a:solidFill>
                <a:latin typeface="Arial"/>
                <a:cs typeface="Arial"/>
              </a:rPr>
              <a:t>Dept. of Computer Science &amp; Information Systems, </a:t>
            </a:r>
            <a:r>
              <a:rPr lang="en-US" sz="1100" b="1" dirty="0">
                <a:solidFill>
                  <a:srgbClr val="101141"/>
                </a:solidFill>
                <a:latin typeface="Arial"/>
                <a:cs typeface="Arial"/>
              </a:rPr>
              <a:t>BITS </a:t>
            </a:r>
            <a:r>
              <a:rPr lang="en-US" sz="1100" dirty="0" err="1">
                <a:solidFill>
                  <a:srgbClr val="101141"/>
                </a:solidFill>
                <a:latin typeface="Arial"/>
                <a:cs typeface="Arial"/>
              </a:rPr>
              <a:t>Pilani</a:t>
            </a:r>
            <a:r>
              <a:rPr lang="en-US" sz="1100" dirty="0">
                <a:solidFill>
                  <a:srgbClr val="101141"/>
                </a:solidFill>
                <a:latin typeface="Arial"/>
                <a:cs typeface="Arial"/>
              </a:rPr>
              <a:t>, </a:t>
            </a:r>
            <a:r>
              <a:rPr lang="en-US" sz="1100" dirty="0" err="1">
                <a:solidFill>
                  <a:srgbClr val="101141"/>
                </a:solidFill>
                <a:latin typeface="Arial"/>
                <a:cs typeface="Arial"/>
              </a:rPr>
              <a:t>Pilani</a:t>
            </a:r>
            <a:r>
              <a:rPr lang="en-US" sz="1100" dirty="0">
                <a:solidFill>
                  <a:srgbClr val="101141"/>
                </a:solidFill>
                <a:latin typeface="Arial"/>
                <a:cs typeface="Arial"/>
              </a:rPr>
              <a:t> Campus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304800" y="152400"/>
            <a:ext cx="6324600" cy="1143000"/>
          </a:xfrm>
        </p:spPr>
        <p:txBody>
          <a:bodyPr anchor="ctr" anchorCtr="0">
            <a:normAutofit/>
          </a:bodyPr>
          <a:lstStyle>
            <a:lvl1pPr marL="0">
              <a:lnSpc>
                <a:spcPts val="3600"/>
              </a:lnSpc>
              <a:spcBef>
                <a:spcPts val="0"/>
              </a:spcBef>
              <a:buNone/>
              <a:defRPr sz="4000" b="1" spc="-150" baseline="0">
                <a:latin typeface="Tw Cen MT" panose="020B0602020104020603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Slide heading here and it can run in two lines</a:t>
            </a:r>
          </a:p>
        </p:txBody>
      </p:sp>
      <p:grpSp>
        <p:nvGrpSpPr>
          <p:cNvPr id="2" name="Group 5"/>
          <p:cNvGrpSpPr/>
          <p:nvPr userDrawn="1"/>
        </p:nvGrpSpPr>
        <p:grpSpPr>
          <a:xfrm>
            <a:off x="0" y="1295400"/>
            <a:ext cx="7010400" cy="45719"/>
            <a:chOff x="1905000" y="6553200"/>
            <a:chExt cx="7010400" cy="45719"/>
          </a:xfrm>
        </p:grpSpPr>
        <p:sp>
          <p:nvSpPr>
            <p:cNvPr id="7" name="Rectangle 6"/>
            <p:cNvSpPr/>
            <p:nvPr/>
          </p:nvSpPr>
          <p:spPr>
            <a:xfrm>
              <a:off x="4267200" y="6553200"/>
              <a:ext cx="2328591" cy="45719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905000" y="6553200"/>
              <a:ext cx="2362200" cy="45719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6586809" y="6553200"/>
              <a:ext cx="2328591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3" name="Group 10"/>
          <p:cNvGrpSpPr/>
          <p:nvPr userDrawn="1"/>
        </p:nvGrpSpPr>
        <p:grpSpPr>
          <a:xfrm>
            <a:off x="2133600" y="6553200"/>
            <a:ext cx="7010400" cy="45719"/>
            <a:chOff x="1905000" y="6553200"/>
            <a:chExt cx="7010400" cy="45719"/>
          </a:xfrm>
        </p:grpSpPr>
        <p:sp>
          <p:nvSpPr>
            <p:cNvPr id="12" name="Rectangle 11"/>
            <p:cNvSpPr/>
            <p:nvPr/>
          </p:nvSpPr>
          <p:spPr>
            <a:xfrm>
              <a:off x="4267200" y="6553200"/>
              <a:ext cx="2328591" cy="45719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905000" y="6553200"/>
              <a:ext cx="2362200" cy="45719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86809" y="6553200"/>
              <a:ext cx="2328591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pic>
        <p:nvPicPr>
          <p:cNvPr id="15" name="Picture 14" descr="Picture 7.png"/>
          <p:cNvPicPr>
            <a:picLocks noChangeAspect="1"/>
          </p:cNvPicPr>
          <p:nvPr userDrawn="1"/>
        </p:nvPicPr>
        <p:blipFill>
          <a:blip r:embed="rId2" cstate="print"/>
          <a:srcRect l="1923" b="5336"/>
          <a:stretch>
            <a:fillRect/>
          </a:stretch>
        </p:blipFill>
        <p:spPr>
          <a:xfrm>
            <a:off x="6629400" y="-1"/>
            <a:ext cx="2193193" cy="692697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F8A84FCC-DC85-4219-B9EB-F69ADB24DAAE}"/>
              </a:ext>
            </a:extLst>
          </p:cNvPr>
          <p:cNvSpPr txBox="1"/>
          <p:nvPr userDrawn="1"/>
        </p:nvSpPr>
        <p:spPr>
          <a:xfrm>
            <a:off x="0" y="6596390"/>
            <a:ext cx="914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baseline="0" dirty="0">
                <a:solidFill>
                  <a:srgbClr val="101141"/>
                </a:solidFill>
                <a:latin typeface="Arial"/>
                <a:cs typeface="Arial"/>
              </a:rPr>
              <a:t>Dept. of Computer Science &amp; Information Systems, </a:t>
            </a:r>
            <a:r>
              <a:rPr lang="en-US" sz="1100" b="1" dirty="0">
                <a:solidFill>
                  <a:srgbClr val="101141"/>
                </a:solidFill>
                <a:latin typeface="Arial"/>
                <a:cs typeface="Arial"/>
              </a:rPr>
              <a:t>BITS </a:t>
            </a:r>
            <a:r>
              <a:rPr lang="en-US" sz="1100" dirty="0" err="1">
                <a:solidFill>
                  <a:srgbClr val="101141"/>
                </a:solidFill>
                <a:latin typeface="Arial"/>
                <a:cs typeface="Arial"/>
              </a:rPr>
              <a:t>Pilani</a:t>
            </a:r>
            <a:r>
              <a:rPr lang="en-US" sz="1100" dirty="0">
                <a:solidFill>
                  <a:srgbClr val="101141"/>
                </a:solidFill>
                <a:latin typeface="Arial"/>
                <a:cs typeface="Arial"/>
              </a:rPr>
              <a:t>, </a:t>
            </a:r>
            <a:r>
              <a:rPr lang="en-US" sz="1100" dirty="0" err="1">
                <a:solidFill>
                  <a:srgbClr val="101141"/>
                </a:solidFill>
                <a:latin typeface="Arial"/>
                <a:cs typeface="Arial"/>
              </a:rPr>
              <a:t>Pilani</a:t>
            </a:r>
            <a:r>
              <a:rPr lang="en-US" sz="1100" dirty="0">
                <a:solidFill>
                  <a:srgbClr val="101141"/>
                </a:solidFill>
                <a:latin typeface="Arial"/>
                <a:cs typeface="Arial"/>
              </a:rPr>
              <a:t> Campus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525963"/>
          </a:xfrm>
        </p:spPr>
        <p:txBody>
          <a:bodyPr/>
          <a:lstStyle>
            <a:lvl1pPr>
              <a:defRPr sz="3200">
                <a:latin typeface="Tw Cen MT" panose="020B0602020104020603" pitchFamily="34" charset="0"/>
              </a:defRPr>
            </a:lvl1pPr>
            <a:lvl2pPr>
              <a:defRPr sz="2800">
                <a:latin typeface="Tw Cen MT" panose="020B0602020104020603" pitchFamily="34" charset="0"/>
              </a:defRPr>
            </a:lvl2pPr>
            <a:lvl3pPr>
              <a:defRPr sz="2400">
                <a:latin typeface="Tw Cen MT" panose="020B0602020104020603" pitchFamily="34" charset="0"/>
              </a:defRPr>
            </a:lvl3pPr>
            <a:lvl4pPr>
              <a:defRPr sz="2000">
                <a:latin typeface="Tw Cen MT" panose="020B0602020104020603" pitchFamily="34" charset="0"/>
              </a:defRPr>
            </a:lvl4pPr>
            <a:lvl5pPr>
              <a:defRPr sz="2000">
                <a:latin typeface="Tw Cen MT" panose="020B06020201040206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525963"/>
          </a:xfrm>
        </p:spPr>
        <p:txBody>
          <a:bodyPr/>
          <a:lstStyle>
            <a:lvl1pPr marL="0" indent="0">
              <a:buNone/>
              <a:defRPr sz="1400">
                <a:latin typeface="Tw Cen MT" panose="020B0602020104020603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18"/>
          <p:cNvSpPr>
            <a:spLocks noGrp="1"/>
          </p:cNvSpPr>
          <p:nvPr>
            <p:ph sz="quarter" idx="13" hasCustomPrompt="1"/>
          </p:nvPr>
        </p:nvSpPr>
        <p:spPr>
          <a:xfrm>
            <a:off x="304800" y="152400"/>
            <a:ext cx="6324600" cy="1143000"/>
          </a:xfrm>
        </p:spPr>
        <p:txBody>
          <a:bodyPr anchor="ctr" anchorCtr="0">
            <a:normAutofit/>
          </a:bodyPr>
          <a:lstStyle>
            <a:lvl1pPr marL="0">
              <a:lnSpc>
                <a:spcPts val="3600"/>
              </a:lnSpc>
              <a:spcBef>
                <a:spcPts val="0"/>
              </a:spcBef>
              <a:buNone/>
              <a:defRPr sz="4000" b="1" spc="-150" baseline="0">
                <a:latin typeface="Tw Cen MT" panose="020B0602020104020603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Slide heading here and it can run in two lines</a:t>
            </a:r>
          </a:p>
        </p:txBody>
      </p:sp>
      <p:grpSp>
        <p:nvGrpSpPr>
          <p:cNvPr id="2" name="Group 8"/>
          <p:cNvGrpSpPr/>
          <p:nvPr userDrawn="1"/>
        </p:nvGrpSpPr>
        <p:grpSpPr>
          <a:xfrm>
            <a:off x="0" y="1295400"/>
            <a:ext cx="7010400" cy="45719"/>
            <a:chOff x="1905000" y="6553200"/>
            <a:chExt cx="7010400" cy="45719"/>
          </a:xfrm>
        </p:grpSpPr>
        <p:sp>
          <p:nvSpPr>
            <p:cNvPr id="10" name="Rectangle 9"/>
            <p:cNvSpPr/>
            <p:nvPr/>
          </p:nvSpPr>
          <p:spPr>
            <a:xfrm>
              <a:off x="4267200" y="6553200"/>
              <a:ext cx="2328591" cy="45719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905000" y="6553200"/>
              <a:ext cx="2362200" cy="45719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6586809" y="6553200"/>
              <a:ext cx="2328591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5" name="Group 13"/>
          <p:cNvGrpSpPr/>
          <p:nvPr userDrawn="1"/>
        </p:nvGrpSpPr>
        <p:grpSpPr>
          <a:xfrm>
            <a:off x="2133600" y="6553200"/>
            <a:ext cx="7010400" cy="45719"/>
            <a:chOff x="1905000" y="6553200"/>
            <a:chExt cx="7010400" cy="45719"/>
          </a:xfrm>
        </p:grpSpPr>
        <p:sp>
          <p:nvSpPr>
            <p:cNvPr id="15" name="Rectangle 14"/>
            <p:cNvSpPr/>
            <p:nvPr/>
          </p:nvSpPr>
          <p:spPr>
            <a:xfrm>
              <a:off x="4267200" y="6553200"/>
              <a:ext cx="2328591" cy="45719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905000" y="6553200"/>
              <a:ext cx="2362200" cy="45719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586809" y="6553200"/>
              <a:ext cx="2328591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pic>
        <p:nvPicPr>
          <p:cNvPr id="18" name="Picture 17" descr="Picture 7.png"/>
          <p:cNvPicPr>
            <a:picLocks noChangeAspect="1"/>
          </p:cNvPicPr>
          <p:nvPr userDrawn="1"/>
        </p:nvPicPr>
        <p:blipFill>
          <a:blip r:embed="rId2" cstate="print"/>
          <a:srcRect l="1923" b="5336"/>
          <a:stretch>
            <a:fillRect/>
          </a:stretch>
        </p:blipFill>
        <p:spPr>
          <a:xfrm>
            <a:off x="6629400" y="-1"/>
            <a:ext cx="2193193" cy="692697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F8FA1913-14F8-4B25-910F-9F13CEBBB3CD}"/>
              </a:ext>
            </a:extLst>
          </p:cNvPr>
          <p:cNvSpPr txBox="1"/>
          <p:nvPr userDrawn="1"/>
        </p:nvSpPr>
        <p:spPr>
          <a:xfrm>
            <a:off x="0" y="6596390"/>
            <a:ext cx="914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baseline="0" dirty="0">
                <a:solidFill>
                  <a:srgbClr val="101141"/>
                </a:solidFill>
                <a:latin typeface="Arial"/>
                <a:cs typeface="Arial"/>
              </a:rPr>
              <a:t>Dept. of Computer Science &amp; Information Systems, </a:t>
            </a:r>
            <a:r>
              <a:rPr lang="en-US" sz="1100" b="1" dirty="0">
                <a:solidFill>
                  <a:srgbClr val="101141"/>
                </a:solidFill>
                <a:latin typeface="Arial"/>
                <a:cs typeface="Arial"/>
              </a:rPr>
              <a:t>BITS </a:t>
            </a:r>
            <a:r>
              <a:rPr lang="en-US" sz="1100" dirty="0" err="1">
                <a:solidFill>
                  <a:srgbClr val="101141"/>
                </a:solidFill>
                <a:latin typeface="Arial"/>
                <a:cs typeface="Arial"/>
              </a:rPr>
              <a:t>Pilani</a:t>
            </a:r>
            <a:r>
              <a:rPr lang="en-US" sz="1100" dirty="0">
                <a:solidFill>
                  <a:srgbClr val="101141"/>
                </a:solidFill>
                <a:latin typeface="Arial"/>
                <a:cs typeface="Arial"/>
              </a:rPr>
              <a:t>, </a:t>
            </a:r>
            <a:r>
              <a:rPr lang="en-US" sz="1100" dirty="0" err="1">
                <a:solidFill>
                  <a:srgbClr val="101141"/>
                </a:solidFill>
                <a:latin typeface="Arial"/>
                <a:cs typeface="Arial"/>
              </a:rPr>
              <a:t>Pilani</a:t>
            </a:r>
            <a:r>
              <a:rPr lang="en-US" sz="1100" dirty="0">
                <a:solidFill>
                  <a:srgbClr val="101141"/>
                </a:solidFill>
                <a:latin typeface="Arial"/>
                <a:cs typeface="Arial"/>
              </a:rPr>
              <a:t> Campus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407025"/>
            <a:ext cx="5486400" cy="304800"/>
          </a:xfrm>
        </p:spPr>
        <p:txBody>
          <a:bodyPr anchor="b">
            <a:normAutofit/>
          </a:bodyPr>
          <a:lstStyle>
            <a:lvl1pPr algn="l">
              <a:defRPr sz="1800" b="1" spc="0">
                <a:latin typeface="Tw Cen MT" panose="020B06020201040206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28800"/>
            <a:ext cx="5486400" cy="3429000"/>
          </a:xfr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 marL="0" indent="0">
              <a:buNone/>
              <a:defRPr sz="3200">
                <a:latin typeface="Tw Cen MT" panose="020B06020201040206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711825"/>
            <a:ext cx="5486400" cy="30480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latin typeface="Tw Cen MT" panose="020B0602020104020603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304800" y="152400"/>
            <a:ext cx="6324600" cy="1143000"/>
          </a:xfrm>
        </p:spPr>
        <p:txBody>
          <a:bodyPr anchor="ctr" anchorCtr="0">
            <a:normAutofit/>
          </a:bodyPr>
          <a:lstStyle>
            <a:lvl1pPr marL="0">
              <a:lnSpc>
                <a:spcPts val="3600"/>
              </a:lnSpc>
              <a:spcBef>
                <a:spcPts val="0"/>
              </a:spcBef>
              <a:buNone/>
              <a:defRPr sz="4000" b="1" spc="-150" baseline="0">
                <a:latin typeface="Tw Cen MT" panose="020B0602020104020603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Slide heading here and it can run in two lines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0" y="1295400"/>
            <a:ext cx="7010400" cy="45719"/>
            <a:chOff x="1905000" y="6553200"/>
            <a:chExt cx="7010400" cy="45719"/>
          </a:xfrm>
        </p:grpSpPr>
        <p:sp>
          <p:nvSpPr>
            <p:cNvPr id="7" name="Rectangle 6"/>
            <p:cNvSpPr/>
            <p:nvPr/>
          </p:nvSpPr>
          <p:spPr>
            <a:xfrm>
              <a:off x="4267200" y="6553200"/>
              <a:ext cx="2328591" cy="45719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905000" y="6553200"/>
              <a:ext cx="2362200" cy="45719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6586809" y="6553200"/>
              <a:ext cx="2328591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0" name="Group 10"/>
          <p:cNvGrpSpPr/>
          <p:nvPr userDrawn="1"/>
        </p:nvGrpSpPr>
        <p:grpSpPr>
          <a:xfrm>
            <a:off x="2133600" y="6553200"/>
            <a:ext cx="7010400" cy="45719"/>
            <a:chOff x="1905000" y="6553200"/>
            <a:chExt cx="7010400" cy="45719"/>
          </a:xfrm>
        </p:grpSpPr>
        <p:sp>
          <p:nvSpPr>
            <p:cNvPr id="12" name="Rectangle 11"/>
            <p:cNvSpPr/>
            <p:nvPr/>
          </p:nvSpPr>
          <p:spPr>
            <a:xfrm>
              <a:off x="4267200" y="6553200"/>
              <a:ext cx="2328591" cy="45719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905000" y="6553200"/>
              <a:ext cx="2362200" cy="45719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86809" y="6553200"/>
              <a:ext cx="2328591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pic>
        <p:nvPicPr>
          <p:cNvPr id="15" name="Picture 14" descr="Picture 7.png"/>
          <p:cNvPicPr>
            <a:picLocks noChangeAspect="1"/>
          </p:cNvPicPr>
          <p:nvPr userDrawn="1"/>
        </p:nvPicPr>
        <p:blipFill>
          <a:blip r:embed="rId2" cstate="print"/>
          <a:srcRect l="1923" b="5336"/>
          <a:stretch>
            <a:fillRect/>
          </a:stretch>
        </p:blipFill>
        <p:spPr>
          <a:xfrm>
            <a:off x="6629400" y="-1"/>
            <a:ext cx="2193193" cy="692697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F43C53D0-99D8-40DE-B4FE-29D4531701A2}"/>
              </a:ext>
            </a:extLst>
          </p:cNvPr>
          <p:cNvSpPr txBox="1"/>
          <p:nvPr userDrawn="1"/>
        </p:nvSpPr>
        <p:spPr>
          <a:xfrm>
            <a:off x="0" y="6596390"/>
            <a:ext cx="914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baseline="0" dirty="0">
                <a:solidFill>
                  <a:srgbClr val="101141"/>
                </a:solidFill>
                <a:latin typeface="Arial"/>
                <a:cs typeface="Arial"/>
              </a:rPr>
              <a:t>Dept. of Computer Science &amp; Information Systems, </a:t>
            </a:r>
            <a:r>
              <a:rPr lang="en-US" sz="1100" b="1" dirty="0">
                <a:solidFill>
                  <a:srgbClr val="101141"/>
                </a:solidFill>
                <a:latin typeface="Arial"/>
                <a:cs typeface="Arial"/>
              </a:rPr>
              <a:t>BITS </a:t>
            </a:r>
            <a:r>
              <a:rPr lang="en-US" sz="1100" dirty="0" err="1">
                <a:solidFill>
                  <a:srgbClr val="101141"/>
                </a:solidFill>
                <a:latin typeface="Arial"/>
                <a:cs typeface="Arial"/>
              </a:rPr>
              <a:t>Pilani</a:t>
            </a:r>
            <a:r>
              <a:rPr lang="en-US" sz="1100" dirty="0">
                <a:solidFill>
                  <a:srgbClr val="101141"/>
                </a:solidFill>
                <a:latin typeface="Arial"/>
                <a:cs typeface="Arial"/>
              </a:rPr>
              <a:t>, </a:t>
            </a:r>
            <a:r>
              <a:rPr lang="en-US" sz="1100" dirty="0" err="1">
                <a:solidFill>
                  <a:srgbClr val="101141"/>
                </a:solidFill>
                <a:latin typeface="Arial"/>
                <a:cs typeface="Arial"/>
              </a:rPr>
              <a:t>Pilani</a:t>
            </a:r>
            <a:r>
              <a:rPr lang="en-US" sz="1100" dirty="0">
                <a:solidFill>
                  <a:srgbClr val="101141"/>
                </a:solidFill>
                <a:latin typeface="Arial"/>
                <a:cs typeface="Arial"/>
              </a:rPr>
              <a:t> Campus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w Cen MT" panose="020B0602020104020603" pitchFamily="34" charset="0"/>
                <a:cs typeface="Arial" pitchFamily="34" charset="0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w Cen MT" panose="020B0602020104020603" pitchFamily="34" charset="0"/>
                <a:cs typeface="Arial" pitchFamily="34" charset="0"/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Page 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w Cen MT" panose="020B0602020104020603" pitchFamily="34" charset="0"/>
                <a:cs typeface="Arial" pitchFamily="34" charset="0"/>
              </a:defRPr>
            </a:lvl1pPr>
          </a:lstStyle>
          <a:p>
            <a:fld id="{BC8D7E44-7D4F-4942-A8C9-2DF6BF8399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 spc="-150">
          <a:solidFill>
            <a:schemeClr val="tx1"/>
          </a:solidFill>
          <a:latin typeface="Tw Cen MT" panose="020B0602020104020603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w Cen MT" panose="020B0602020104020603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Tw Cen MT" panose="020B0602020104020603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Tw Cen MT" panose="020B0602020104020603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Tw Cen MT" panose="020B0602020104020603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Tw Cen MT" panose="020B0602020104020603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57400" y="3657600"/>
            <a:ext cx="6629400" cy="1752600"/>
          </a:xfrm>
        </p:spPr>
        <p:txBody>
          <a:bodyPr/>
          <a:lstStyle/>
          <a:p>
            <a:pPr>
              <a:lnSpc>
                <a:spcPts val="5000"/>
              </a:lnSpc>
            </a:pPr>
            <a:r>
              <a:rPr lang="en-US" sz="4000" i="1" dirty="0"/>
              <a:t>Module 12 </a:t>
            </a:r>
            <a:r>
              <a:rPr lang="en-US" sz="4000" i="1" dirty="0" smtClean="0"/>
              <a:t>– part 2 – Circular and Doubly </a:t>
            </a:r>
            <a:r>
              <a:rPr lang="en-US" sz="4000" i="1" dirty="0"/>
              <a:t>Linked Lists</a:t>
            </a:r>
            <a:endParaRPr lang="en-US" sz="12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A6067F-094B-4EEC-8C2E-8F070EFA727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133600" y="5562600"/>
            <a:ext cx="6400800" cy="533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/>
              <a:t>Dr. </a:t>
            </a:r>
            <a:r>
              <a:rPr lang="en-US" sz="2800" dirty="0" err="1" smtClean="0"/>
              <a:t>Ashutosh</a:t>
            </a:r>
            <a:r>
              <a:rPr lang="en-US" sz="2800" dirty="0" smtClean="0"/>
              <a:t> Bhatia and Dr. </a:t>
            </a:r>
            <a:r>
              <a:rPr lang="en-US" sz="2800" dirty="0" err="1" smtClean="0"/>
              <a:t>Asish</a:t>
            </a:r>
            <a:r>
              <a:rPr lang="en-US" sz="2800" dirty="0" smtClean="0"/>
              <a:t> </a:t>
            </a:r>
            <a:r>
              <a:rPr lang="en-US" sz="2800" dirty="0" err="1" smtClean="0"/>
              <a:t>Bera</a:t>
            </a:r>
            <a:endParaRPr lang="en-US" sz="2800" dirty="0"/>
          </a:p>
          <a:p>
            <a:r>
              <a:rPr lang="en-US" dirty="0"/>
              <a:t>Department of Computer Science &amp; Information Systems</a:t>
            </a:r>
          </a:p>
        </p:txBody>
      </p:sp>
    </p:spTree>
    <p:extLst>
      <p:ext uri="{BB962C8B-B14F-4D97-AF65-F5344CB8AC3E}">
        <p14:creationId xmlns:p14="http://schemas.microsoft.com/office/powerpoint/2010/main" val="161265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Solution 3 illustrated</a:t>
            </a:r>
            <a:endParaRPr lang="en-IN" dirty="0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600200"/>
            <a:ext cx="4121284" cy="472440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1676400"/>
            <a:ext cx="4191000" cy="3638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31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Doubly Liked Lists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2181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Doubly Linked </a:t>
            </a:r>
            <a:r>
              <a:rPr lang="en-US" dirty="0"/>
              <a:t>Lists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609600" y="1524000"/>
            <a:ext cx="6858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head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03640" y="2856764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Tw Cen MT" panose="020B0602020104020603" pitchFamily="34" charset="0"/>
              </a:rPr>
              <a:t>ele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12339" y="2856764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88937" y="2859310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Tw Cen MT" panose="020B0602020104020603" pitchFamily="34" charset="0"/>
              </a:rPr>
              <a:t>ele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>
          <a:xfrm>
            <a:off x="952180" y="1913372"/>
            <a:ext cx="0" cy="9510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cxnSpLocks/>
          </p:cNvCxnSpPr>
          <p:nvPr/>
        </p:nvCxnSpPr>
        <p:spPr>
          <a:xfrm>
            <a:off x="2286000" y="3044425"/>
            <a:ext cx="85509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244044" y="2903466"/>
            <a:ext cx="701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NULL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998176" y="2860690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7542720" y="3089290"/>
            <a:ext cx="74618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2E14AA7C-CA6F-9442-824B-0423252F73D5}"/>
              </a:ext>
            </a:extLst>
          </p:cNvPr>
          <p:cNvSpPr/>
          <p:nvPr/>
        </p:nvSpPr>
        <p:spPr>
          <a:xfrm>
            <a:off x="5715000" y="2856764"/>
            <a:ext cx="674298" cy="457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>
                <a:latin typeface="Tw Cen MT" panose="020B0602020104020603" pitchFamily="34" charset="0"/>
              </a:rPr>
              <a:t>prev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EEDAD26-B055-4445-A484-6686BEC7B4D4}"/>
              </a:ext>
            </a:extLst>
          </p:cNvPr>
          <p:cNvSpPr/>
          <p:nvPr/>
        </p:nvSpPr>
        <p:spPr>
          <a:xfrm>
            <a:off x="3815032" y="2866980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Tw Cen MT" panose="020B0602020104020603" pitchFamily="34" charset="0"/>
              </a:rPr>
              <a:t>ele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AC1B7EF-0F01-E341-B5F0-29AC002C9F2E}"/>
              </a:ext>
            </a:extLst>
          </p:cNvPr>
          <p:cNvSpPr/>
          <p:nvPr/>
        </p:nvSpPr>
        <p:spPr>
          <a:xfrm>
            <a:off x="4424271" y="2868360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757E5C6-0AD5-FF43-8B9A-D64410CA0502}"/>
              </a:ext>
            </a:extLst>
          </p:cNvPr>
          <p:cNvSpPr/>
          <p:nvPr/>
        </p:nvSpPr>
        <p:spPr>
          <a:xfrm>
            <a:off x="3141095" y="2864434"/>
            <a:ext cx="674298" cy="457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>
                <a:latin typeface="Tw Cen MT" panose="020B0602020104020603" pitchFamily="34" charset="0"/>
              </a:rPr>
              <a:t>prev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33B174D-278D-2B49-B33C-58553B916700}"/>
              </a:ext>
            </a:extLst>
          </p:cNvPr>
          <p:cNvSpPr/>
          <p:nvPr/>
        </p:nvSpPr>
        <p:spPr>
          <a:xfrm>
            <a:off x="529990" y="2850319"/>
            <a:ext cx="674298" cy="457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>
                <a:latin typeface="Tw Cen MT" panose="020B0602020104020603" pitchFamily="34" charset="0"/>
              </a:rPr>
              <a:t>prev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8ABE97C3-1F8A-6041-B4AE-9E2283E01E40}"/>
              </a:ext>
            </a:extLst>
          </p:cNvPr>
          <p:cNvCxnSpPr>
            <a:cxnSpLocks/>
          </p:cNvCxnSpPr>
          <p:nvPr/>
        </p:nvCxnSpPr>
        <p:spPr>
          <a:xfrm flipH="1">
            <a:off x="2486637" y="3200400"/>
            <a:ext cx="81217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cxnSpLocks/>
          </p:cNvCxnSpPr>
          <p:nvPr/>
        </p:nvCxnSpPr>
        <p:spPr>
          <a:xfrm>
            <a:off x="4876800" y="3052971"/>
            <a:ext cx="85509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ABE97C3-1F8A-6041-B4AE-9E2283E01E40}"/>
              </a:ext>
            </a:extLst>
          </p:cNvPr>
          <p:cNvCxnSpPr>
            <a:cxnSpLocks/>
          </p:cNvCxnSpPr>
          <p:nvPr/>
        </p:nvCxnSpPr>
        <p:spPr>
          <a:xfrm flipH="1">
            <a:off x="5098569" y="3208946"/>
            <a:ext cx="81217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81000" y="4102747"/>
            <a:ext cx="701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NULL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646632" y="3188347"/>
            <a:ext cx="352" cy="9457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Content Placeholder 1"/>
          <p:cNvSpPr>
            <a:spLocks noGrp="1"/>
          </p:cNvSpPr>
          <p:nvPr>
            <p:ph idx="1"/>
          </p:nvPr>
        </p:nvSpPr>
        <p:spPr>
          <a:xfrm>
            <a:off x="304800" y="4579850"/>
            <a:ext cx="8686800" cy="1897149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Each node now stores: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3B7BC8"/>
                </a:solidFill>
              </a:rPr>
              <a:t>value of the element stored at that node:</a:t>
            </a:r>
            <a:r>
              <a:rPr lang="en-US" dirty="0">
                <a:solidFill>
                  <a:srgbClr val="3B7BC8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ele</a:t>
            </a:r>
            <a:endParaRPr lang="en-US" b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3B7BC8"/>
                </a:solidFill>
              </a:rPr>
              <a:t>address of the next node:</a:t>
            </a:r>
            <a:r>
              <a:rPr lang="en-US" dirty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next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3B7BC8"/>
                </a:solidFill>
              </a:rPr>
              <a:t>address of the </a:t>
            </a:r>
            <a:r>
              <a:rPr lang="en-US" i="1" dirty="0" smtClean="0">
                <a:solidFill>
                  <a:srgbClr val="3B7BC8"/>
                </a:solidFill>
              </a:rPr>
              <a:t>previous </a:t>
            </a:r>
            <a:r>
              <a:rPr lang="en-US" i="1" dirty="0">
                <a:solidFill>
                  <a:srgbClr val="3B7BC8"/>
                </a:solidFill>
              </a:rPr>
              <a:t>node:</a:t>
            </a:r>
            <a:r>
              <a:rPr lang="en-US" dirty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prev</a:t>
            </a:r>
            <a:endParaRPr lang="en-US" b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accent1"/>
                </a:solidFill>
              </a:rPr>
              <a:t>The </a:t>
            </a:r>
            <a:r>
              <a:rPr lang="en-US" b="1" dirty="0">
                <a:solidFill>
                  <a:srgbClr val="FF0000"/>
                </a:solidFill>
              </a:rPr>
              <a:t>head node </a:t>
            </a:r>
            <a:r>
              <a:rPr lang="en-US" i="1" dirty="0">
                <a:solidFill>
                  <a:schemeClr val="accent1"/>
                </a:solidFill>
              </a:rPr>
              <a:t>contains the </a:t>
            </a:r>
            <a:r>
              <a:rPr lang="en-US" b="1" i="1" dirty="0">
                <a:solidFill>
                  <a:srgbClr val="FF0000"/>
                </a:solidFill>
              </a:rPr>
              <a:t>address of the first node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70C0"/>
                </a:solidFill>
              </a:rPr>
              <a:t>The </a:t>
            </a:r>
            <a:r>
              <a:rPr lang="en-US" b="1" i="1" dirty="0" smtClean="0">
                <a:solidFill>
                  <a:srgbClr val="FF0000"/>
                </a:solidFill>
              </a:rPr>
              <a:t>next of the last </a:t>
            </a:r>
            <a:r>
              <a:rPr lang="en-US" b="1" i="1" dirty="0">
                <a:solidFill>
                  <a:srgbClr val="FF0000"/>
                </a:solidFill>
              </a:rPr>
              <a:t>node points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to </a:t>
            </a:r>
            <a:r>
              <a:rPr lang="en-US" b="1" dirty="0">
                <a:solidFill>
                  <a:srgbClr val="FF0000"/>
                </a:solidFill>
              </a:rPr>
              <a:t>NULL</a:t>
            </a:r>
            <a:r>
              <a:rPr lang="en-US" i="1" dirty="0">
                <a:solidFill>
                  <a:srgbClr val="0070C0"/>
                </a:solidFill>
              </a:rPr>
              <a:t>, meaning end of the </a:t>
            </a:r>
            <a:r>
              <a:rPr lang="en-US" i="1" dirty="0" smtClean="0">
                <a:solidFill>
                  <a:srgbClr val="0070C0"/>
                </a:solidFill>
              </a:rPr>
              <a:t>list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70C0"/>
                </a:solidFill>
              </a:rPr>
              <a:t>The </a:t>
            </a:r>
            <a:r>
              <a:rPr lang="en-US" b="1" i="1" dirty="0" err="1" smtClean="0">
                <a:solidFill>
                  <a:srgbClr val="FF0000"/>
                </a:solidFill>
              </a:rPr>
              <a:t>prev</a:t>
            </a:r>
            <a:r>
              <a:rPr lang="en-US" b="1" i="1" dirty="0" smtClean="0">
                <a:solidFill>
                  <a:srgbClr val="FF0000"/>
                </a:solidFill>
              </a:rPr>
              <a:t> of </a:t>
            </a:r>
            <a:r>
              <a:rPr lang="en-US" b="1" i="1" dirty="0">
                <a:solidFill>
                  <a:srgbClr val="FF0000"/>
                </a:solidFill>
              </a:rPr>
              <a:t>the </a:t>
            </a:r>
            <a:r>
              <a:rPr lang="en-US" b="1" i="1" dirty="0" smtClean="0">
                <a:solidFill>
                  <a:srgbClr val="FF0000"/>
                </a:solidFill>
              </a:rPr>
              <a:t>first </a:t>
            </a:r>
            <a:r>
              <a:rPr lang="en-US" b="1" i="1" dirty="0">
                <a:solidFill>
                  <a:srgbClr val="FF0000"/>
                </a:solidFill>
              </a:rPr>
              <a:t>node points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to </a:t>
            </a:r>
            <a:r>
              <a:rPr lang="en-US" b="1" dirty="0">
                <a:solidFill>
                  <a:srgbClr val="FF0000"/>
                </a:solidFill>
              </a:rPr>
              <a:t>NULL</a:t>
            </a:r>
            <a:r>
              <a:rPr lang="en-US" i="1" dirty="0">
                <a:solidFill>
                  <a:srgbClr val="0070C0"/>
                </a:solidFill>
              </a:rPr>
              <a:t>, meaning </a:t>
            </a:r>
            <a:r>
              <a:rPr lang="en-US" i="1" dirty="0" smtClean="0">
                <a:solidFill>
                  <a:srgbClr val="0070C0"/>
                </a:solidFill>
              </a:rPr>
              <a:t>beginning of </a:t>
            </a:r>
            <a:r>
              <a:rPr lang="en-US" i="1" dirty="0">
                <a:solidFill>
                  <a:srgbClr val="0070C0"/>
                </a:solidFill>
              </a:rPr>
              <a:t>the list</a:t>
            </a:r>
          </a:p>
          <a:p>
            <a:pPr>
              <a:buFont typeface="Arial" panose="020B0604020202020204" pitchFamily="34" charset="0"/>
              <a:buChar char="•"/>
            </a:pP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162800" y="5105400"/>
            <a:ext cx="1692215" cy="1295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w Cen MT" panose="020B0602020104020603" pitchFamily="34" charset="0"/>
              </a:rPr>
              <a:t>Supports two-way traversal of linked lists</a:t>
            </a:r>
            <a:endParaRPr lang="en-IN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51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  <p:bldP spid="18" grpId="0"/>
      <p:bldP spid="33" grpId="0" animBg="1"/>
      <p:bldP spid="42" grpId="0" animBg="1"/>
      <p:bldP spid="43" grpId="0" animBg="1"/>
      <p:bldP spid="46" grpId="0" animBg="1"/>
      <p:bldP spid="48" grpId="0" animBg="1"/>
      <p:bldP spid="49" grpId="0" animBg="1"/>
      <p:bldP spid="29" grpId="0"/>
      <p:bldP spid="3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Doubly Liked Lists – Implementation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9916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Structure definitions for doubly linked lists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609600" y="1524000"/>
            <a:ext cx="6858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head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03640" y="2856764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Tw Cen MT" panose="020B0602020104020603" pitchFamily="34" charset="0"/>
              </a:rPr>
              <a:t>ele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12339" y="2856764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88937" y="2859310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Tw Cen MT" panose="020B0602020104020603" pitchFamily="34" charset="0"/>
              </a:rPr>
              <a:t>ele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>
          <a:xfrm>
            <a:off x="952180" y="1913372"/>
            <a:ext cx="0" cy="9510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cxnSpLocks/>
          </p:cNvCxnSpPr>
          <p:nvPr/>
        </p:nvCxnSpPr>
        <p:spPr>
          <a:xfrm>
            <a:off x="2286000" y="3044425"/>
            <a:ext cx="85509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244044" y="2903466"/>
            <a:ext cx="701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NULL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19" name="Right Brace 18"/>
          <p:cNvSpPr/>
          <p:nvPr/>
        </p:nvSpPr>
        <p:spPr>
          <a:xfrm rot="5400000">
            <a:off x="1329317" y="2665184"/>
            <a:ext cx="304798" cy="1903452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latin typeface="Tw Cen MT" panose="020B0602020104020603" pitchFamily="34" charset="0"/>
            </a:endParaRPr>
          </a:p>
        </p:txBody>
      </p:sp>
      <p:sp>
        <p:nvSpPr>
          <p:cNvPr id="21" name="Right Brace 20"/>
          <p:cNvSpPr/>
          <p:nvPr/>
        </p:nvSpPr>
        <p:spPr>
          <a:xfrm rot="5400000">
            <a:off x="6498566" y="2684871"/>
            <a:ext cx="304798" cy="1871931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latin typeface="Tw Cen MT" panose="020B0602020104020603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29989" y="3764719"/>
            <a:ext cx="1930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1</a:t>
            </a:r>
            <a:r>
              <a:rPr lang="en-US" baseline="30000" dirty="0">
                <a:latin typeface="Tw Cen MT" panose="020B0602020104020603" pitchFamily="34" charset="0"/>
              </a:rPr>
              <a:t>st</a:t>
            </a:r>
            <a:r>
              <a:rPr lang="en-US" dirty="0">
                <a:latin typeface="Tw Cen MT" panose="020B0602020104020603" pitchFamily="34" charset="0"/>
              </a:rPr>
              <a:t> node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15000" y="3767238"/>
            <a:ext cx="1930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3</a:t>
            </a:r>
            <a:r>
              <a:rPr lang="en-US" baseline="30000" dirty="0">
                <a:latin typeface="Tw Cen MT" panose="020B0602020104020603" pitchFamily="34" charset="0"/>
              </a:rPr>
              <a:t>rd</a:t>
            </a:r>
            <a:r>
              <a:rPr lang="en-US" dirty="0">
                <a:latin typeface="Tw Cen MT" panose="020B0602020104020603" pitchFamily="34" charset="0"/>
              </a:rPr>
              <a:t> node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998176" y="2860690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7542720" y="3089290"/>
            <a:ext cx="74618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2E14AA7C-CA6F-9442-824B-0423252F73D5}"/>
              </a:ext>
            </a:extLst>
          </p:cNvPr>
          <p:cNvSpPr/>
          <p:nvPr/>
        </p:nvSpPr>
        <p:spPr>
          <a:xfrm>
            <a:off x="5715000" y="2856764"/>
            <a:ext cx="674298" cy="457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>
                <a:latin typeface="Tw Cen MT" panose="020B0602020104020603" pitchFamily="34" charset="0"/>
              </a:rPr>
              <a:t>prev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EEDAD26-B055-4445-A484-6686BEC7B4D4}"/>
              </a:ext>
            </a:extLst>
          </p:cNvPr>
          <p:cNvSpPr/>
          <p:nvPr/>
        </p:nvSpPr>
        <p:spPr>
          <a:xfrm>
            <a:off x="3815032" y="2866980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Tw Cen MT" panose="020B0602020104020603" pitchFamily="34" charset="0"/>
              </a:rPr>
              <a:t>ele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44" name="Right Brace 43">
            <a:extLst>
              <a:ext uri="{FF2B5EF4-FFF2-40B4-BE49-F238E27FC236}">
                <a16:creationId xmlns:a16="http://schemas.microsoft.com/office/drawing/2014/main" id="{03C5A7CF-AA6D-0746-B485-885AF8268774}"/>
              </a:ext>
            </a:extLst>
          </p:cNvPr>
          <p:cNvSpPr/>
          <p:nvPr/>
        </p:nvSpPr>
        <p:spPr>
          <a:xfrm rot="5400000">
            <a:off x="3924661" y="2692541"/>
            <a:ext cx="304798" cy="1871931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latin typeface="Tw Cen MT" panose="020B0602020104020603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3F384D7-00C2-3447-8975-4F0CBEF8D6C4}"/>
              </a:ext>
            </a:extLst>
          </p:cNvPr>
          <p:cNvSpPr txBox="1"/>
          <p:nvPr/>
        </p:nvSpPr>
        <p:spPr>
          <a:xfrm>
            <a:off x="3141095" y="3774908"/>
            <a:ext cx="1930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2</a:t>
            </a:r>
            <a:r>
              <a:rPr lang="en-US" baseline="30000" dirty="0">
                <a:latin typeface="Tw Cen MT" panose="020B0602020104020603" pitchFamily="34" charset="0"/>
              </a:rPr>
              <a:t>nd</a:t>
            </a:r>
            <a:r>
              <a:rPr lang="en-US" dirty="0">
                <a:latin typeface="Tw Cen MT" panose="020B0602020104020603" pitchFamily="34" charset="0"/>
              </a:rPr>
              <a:t> node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AC1B7EF-0F01-E341-B5F0-29AC002C9F2E}"/>
              </a:ext>
            </a:extLst>
          </p:cNvPr>
          <p:cNvSpPr/>
          <p:nvPr/>
        </p:nvSpPr>
        <p:spPr>
          <a:xfrm>
            <a:off x="4424271" y="2868360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757E5C6-0AD5-FF43-8B9A-D64410CA0502}"/>
              </a:ext>
            </a:extLst>
          </p:cNvPr>
          <p:cNvSpPr/>
          <p:nvPr/>
        </p:nvSpPr>
        <p:spPr>
          <a:xfrm>
            <a:off x="3141095" y="2864434"/>
            <a:ext cx="674298" cy="457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>
                <a:latin typeface="Tw Cen MT" panose="020B0602020104020603" pitchFamily="34" charset="0"/>
              </a:rPr>
              <a:t>prev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33B174D-278D-2B49-B33C-58553B916700}"/>
              </a:ext>
            </a:extLst>
          </p:cNvPr>
          <p:cNvSpPr/>
          <p:nvPr/>
        </p:nvSpPr>
        <p:spPr>
          <a:xfrm>
            <a:off x="529990" y="2850319"/>
            <a:ext cx="674298" cy="457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>
                <a:latin typeface="Tw Cen MT" panose="020B0602020104020603" pitchFamily="34" charset="0"/>
              </a:rPr>
              <a:t>prev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8ABE97C3-1F8A-6041-B4AE-9E2283E01E40}"/>
              </a:ext>
            </a:extLst>
          </p:cNvPr>
          <p:cNvCxnSpPr>
            <a:cxnSpLocks/>
          </p:cNvCxnSpPr>
          <p:nvPr/>
        </p:nvCxnSpPr>
        <p:spPr>
          <a:xfrm flipH="1">
            <a:off x="2486637" y="3200400"/>
            <a:ext cx="81217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cxnSpLocks/>
          </p:cNvCxnSpPr>
          <p:nvPr/>
        </p:nvCxnSpPr>
        <p:spPr>
          <a:xfrm>
            <a:off x="4876800" y="3052971"/>
            <a:ext cx="85509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ABE97C3-1F8A-6041-B4AE-9E2283E01E40}"/>
              </a:ext>
            </a:extLst>
          </p:cNvPr>
          <p:cNvCxnSpPr>
            <a:cxnSpLocks/>
          </p:cNvCxnSpPr>
          <p:nvPr/>
        </p:nvCxnSpPr>
        <p:spPr>
          <a:xfrm flipH="1">
            <a:off x="5098569" y="3208946"/>
            <a:ext cx="81217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81000" y="4102747"/>
            <a:ext cx="701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NULL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646632" y="3188347"/>
            <a:ext cx="352" cy="9457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Content Placeholder 1"/>
          <p:cNvSpPr txBox="1">
            <a:spLocks/>
          </p:cNvSpPr>
          <p:nvPr/>
        </p:nvSpPr>
        <p:spPr>
          <a:xfrm>
            <a:off x="365251" y="4472912"/>
            <a:ext cx="8229600" cy="481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None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Consider that our doubly linked list stores integer elements.</a:t>
            </a:r>
          </a:p>
          <a:p>
            <a:endParaRPr lang="en-IN" dirty="0"/>
          </a:p>
        </p:txBody>
      </p:sp>
      <p:sp>
        <p:nvSpPr>
          <p:cNvPr id="35" name="Content Placeholder 1"/>
          <p:cNvSpPr txBox="1">
            <a:spLocks/>
          </p:cNvSpPr>
          <p:nvPr/>
        </p:nvSpPr>
        <p:spPr>
          <a:xfrm>
            <a:off x="365251" y="4981020"/>
            <a:ext cx="4099345" cy="18065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None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dllnode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dllnode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next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dllnode</a:t>
            </a:r>
            <a:r>
              <a:rPr lang="en-US" sz="20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2000" b="1" dirty="0" err="1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20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000" b="1" dirty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" name="Content Placeholder 1"/>
          <p:cNvSpPr txBox="1">
            <a:spLocks/>
          </p:cNvSpPr>
          <p:nvPr/>
        </p:nvSpPr>
        <p:spPr>
          <a:xfrm>
            <a:off x="4876800" y="4954525"/>
            <a:ext cx="4191000" cy="1806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None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doubly_linked_list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count;</a:t>
            </a:r>
          </a:p>
          <a:p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dllnode</a:t>
            </a: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head;</a:t>
            </a: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32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/>
      <p:bldP spid="35" grpId="0"/>
      <p:bldP spid="3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Creating </a:t>
            </a:r>
            <a:r>
              <a:rPr lang="en-US" dirty="0" smtClean="0"/>
              <a:t>a new doubly linked list</a:t>
            </a:r>
            <a:endParaRPr lang="en-IN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152400" y="1493838"/>
            <a:ext cx="3733800" cy="1706562"/>
          </a:xfrm>
        </p:spPr>
        <p:txBody>
          <a:bodyPr>
            <a:normAutofit fontScale="77500" lnSpcReduction="20000"/>
          </a:bodyPr>
          <a:lstStyle/>
          <a:p>
            <a:r>
              <a:rPr lang="en-US" sz="1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dllnode</a:t>
            </a:r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DLLNODE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dllnode</a:t>
            </a:r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</a:t>
            </a:r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DLLNODE </a:t>
            </a:r>
            <a:r>
              <a:rPr lang="en-US" sz="21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</a:t>
            </a:r>
            <a:r>
              <a:rPr lang="en-US" sz="2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1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DLLNODE </a:t>
            </a:r>
            <a:r>
              <a:rPr lang="en-US" sz="21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2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1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178278" y="3382992"/>
            <a:ext cx="8813321" cy="3398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None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DLIST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createNewList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DLIST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doubly_linked_list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(*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-&gt;count=0;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-&gt;head=NULL;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114800" y="1477992"/>
            <a:ext cx="4953000" cy="172240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None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typdef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doubly_linked_list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DLIST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doubly_linked_list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count;</a:t>
            </a:r>
          </a:p>
          <a:p>
            <a:r>
              <a:rPr lang="en-US" sz="19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9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DLLNODE </a:t>
            </a:r>
            <a:r>
              <a:rPr lang="en-US" sz="19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head;</a:t>
            </a:r>
          </a:p>
          <a:p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8" name="Rectangle 7"/>
          <p:cNvSpPr/>
          <p:nvPr/>
        </p:nvSpPr>
        <p:spPr>
          <a:xfrm>
            <a:off x="6781800" y="5477055"/>
            <a:ext cx="1371600" cy="3903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head=NULL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81800" y="5105400"/>
            <a:ext cx="1371600" cy="3716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count=0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53000" y="5082396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Tw Cen MT" panose="020B0602020104020603" pitchFamily="34" charset="0"/>
              </a:rPr>
              <a:t>myList</a:t>
            </a:r>
            <a:endParaRPr lang="en-IN" b="1" dirty="0">
              <a:latin typeface="Tw Cen MT" panose="020B0602020104020603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019800" y="5287992"/>
            <a:ext cx="7620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5634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/>
      <p:bldP spid="7" grpId="0"/>
      <p:bldP spid="8" grpId="0" animBg="1"/>
      <p:bldP spid="9" grpId="0" animBg="1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Creating </a:t>
            </a:r>
            <a:r>
              <a:rPr lang="en-US" dirty="0" smtClean="0"/>
              <a:t>a new </a:t>
            </a:r>
            <a:r>
              <a:rPr lang="en-US" dirty="0"/>
              <a:t>node</a:t>
            </a:r>
            <a:endParaRPr lang="en-IN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178278" y="3382992"/>
            <a:ext cx="8813321" cy="3398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None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DLLNODE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createNewNode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value){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DLLNODE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myNode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myNode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(DLLNODE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dllnode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(DLLNODE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(*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myNode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myNode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=value;</a:t>
            </a:r>
          </a:p>
          <a:p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myNode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-&gt;next=NULL</a:t>
            </a:r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myNode</a:t>
            </a:r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=NULL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myNode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7173582" y="5105400"/>
            <a:ext cx="1208418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Tw Cen MT" panose="020B0602020104020603" pitchFamily="34" charset="0"/>
              </a:rPr>
              <a:t>ele</a:t>
            </a:r>
            <a:r>
              <a:rPr lang="en-US" dirty="0">
                <a:latin typeface="Tw Cen MT" panose="020B0602020104020603" pitchFamily="34" charset="0"/>
              </a:rPr>
              <a:t>=value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73582" y="5562600"/>
            <a:ext cx="120841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next=NULL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60955" y="5115464"/>
            <a:ext cx="1208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Tw Cen MT" panose="020B0602020104020603" pitchFamily="34" charset="0"/>
              </a:rPr>
              <a:t>myNode</a:t>
            </a:r>
            <a:endParaRPr lang="en-IN" b="1" dirty="0">
              <a:latin typeface="Tw Cen MT" panose="020B0602020104020603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411582" y="5334000"/>
            <a:ext cx="7620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7173582" y="4651049"/>
            <a:ext cx="1208418" cy="457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latin typeface="Tw Cen MT" panose="020B0602020104020603" pitchFamily="34" charset="0"/>
              </a:rPr>
              <a:t>prev</a:t>
            </a:r>
            <a:r>
              <a:rPr lang="en-US" sz="1600" dirty="0" smtClean="0">
                <a:latin typeface="Tw Cen MT" panose="020B0602020104020603" pitchFamily="34" charset="0"/>
              </a:rPr>
              <a:t>=NULL</a:t>
            </a:r>
            <a:endParaRPr lang="en-IN" sz="1600" dirty="0">
              <a:latin typeface="Tw Cen MT" panose="020B0602020104020603" pitchFamily="34" charset="0"/>
            </a:endParaRPr>
          </a:p>
        </p:txBody>
      </p:sp>
      <p:sp>
        <p:nvSpPr>
          <p:cNvPr id="15" name="Content Placeholder 1"/>
          <p:cNvSpPr>
            <a:spLocks noGrp="1"/>
          </p:cNvSpPr>
          <p:nvPr>
            <p:ph idx="1"/>
          </p:nvPr>
        </p:nvSpPr>
        <p:spPr>
          <a:xfrm>
            <a:off x="152400" y="1493838"/>
            <a:ext cx="3733800" cy="1706562"/>
          </a:xfrm>
        </p:spPr>
        <p:txBody>
          <a:bodyPr>
            <a:normAutofit fontScale="77500" lnSpcReduction="20000"/>
          </a:bodyPr>
          <a:lstStyle/>
          <a:p>
            <a:r>
              <a:rPr lang="en-US" sz="1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dllnode</a:t>
            </a:r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DLLNODE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dllnode</a:t>
            </a:r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</a:t>
            </a:r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DLLNODE </a:t>
            </a:r>
            <a:r>
              <a:rPr lang="en-US" sz="21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</a:t>
            </a:r>
            <a:r>
              <a:rPr lang="en-US" sz="2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1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DLLNODE </a:t>
            </a:r>
            <a:r>
              <a:rPr lang="en-US" sz="21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2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1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Content Placeholder 1"/>
          <p:cNvSpPr txBox="1">
            <a:spLocks/>
          </p:cNvSpPr>
          <p:nvPr/>
        </p:nvSpPr>
        <p:spPr>
          <a:xfrm>
            <a:off x="4114800" y="1477992"/>
            <a:ext cx="4953000" cy="172240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None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typdef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doubly_linked_list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DLIST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doubly_linked_list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count;</a:t>
            </a:r>
          </a:p>
          <a:p>
            <a:r>
              <a:rPr lang="en-US" sz="19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9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DLLNODE </a:t>
            </a:r>
            <a:r>
              <a:rPr lang="en-US" sz="19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head;</a:t>
            </a:r>
          </a:p>
          <a:p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13559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9" grpId="0" animBg="1"/>
      <p:bldP spid="10" grpId="0"/>
      <p:bldP spid="14" grpId="0" animBg="1"/>
      <p:bldP spid="15" grpId="0" uiExpand="1" build="p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Inserting a node into the list</a:t>
            </a:r>
            <a:endParaRPr lang="en-IN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178278" y="1477992"/>
            <a:ext cx="8813321" cy="4618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None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insertNodeIntoList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(DLLNODE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n1,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DLIST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l1){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case when list is empty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if(l1-&gt;count == 0) 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l1-&gt;head = n1;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n1-&gt;next = NULL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n1-&gt;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NULL;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l1-&gt;count++;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case when list is non empty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else 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... ...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553200" y="4876800"/>
            <a:ext cx="1208418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10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553200" y="5334000"/>
            <a:ext cx="120841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495800" y="4791255"/>
            <a:ext cx="1371600" cy="3903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head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495800" y="4419600"/>
            <a:ext cx="1371600" cy="3716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count=1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23" name="Straight Arrow Connector 22"/>
          <p:cNvCxnSpPr>
            <a:endCxn id="38" idx="1"/>
          </p:cNvCxnSpPr>
          <p:nvPr/>
        </p:nvCxnSpPr>
        <p:spPr>
          <a:xfrm flipV="1">
            <a:off x="5562600" y="4648200"/>
            <a:ext cx="990600" cy="3048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7467600" y="5562600"/>
            <a:ext cx="8382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254759" y="5358442"/>
            <a:ext cx="701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NULL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6" name="Down Arrow 25"/>
          <p:cNvSpPr/>
          <p:nvPr/>
        </p:nvSpPr>
        <p:spPr>
          <a:xfrm>
            <a:off x="5943600" y="3581400"/>
            <a:ext cx="685800" cy="762000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Rectangle 26"/>
          <p:cNvSpPr/>
          <p:nvPr/>
        </p:nvSpPr>
        <p:spPr>
          <a:xfrm>
            <a:off x="7074021" y="2057400"/>
            <a:ext cx="1208418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10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074021" y="2514600"/>
            <a:ext cx="120841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495800" y="2490877"/>
            <a:ext cx="1371600" cy="3903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head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495800" y="2119222"/>
            <a:ext cx="1371600" cy="3716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>
                <a:latin typeface="Tw Cen MT" panose="020B0602020104020603" pitchFamily="34" charset="0"/>
              </a:rPr>
              <a:t>count=0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5480650" y="2719475"/>
            <a:ext cx="577250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988421" y="2743200"/>
            <a:ext cx="5334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518585" y="2562847"/>
            <a:ext cx="701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NULL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003265" y="2558534"/>
            <a:ext cx="701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NULL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081855" y="1600200"/>
            <a:ext cx="1208418" cy="457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latin typeface="Tw Cen MT" panose="020B0602020104020603" pitchFamily="34" charset="0"/>
              </a:rPr>
              <a:t>prev</a:t>
            </a:r>
            <a:endParaRPr lang="en-IN" sz="1600" dirty="0">
              <a:latin typeface="Tw Cen MT" panose="020B0602020104020603" pitchFamily="34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988421" y="1846302"/>
            <a:ext cx="5334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8518585" y="1665949"/>
            <a:ext cx="701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NULL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553200" y="4419600"/>
            <a:ext cx="1208418" cy="457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latin typeface="Tw Cen MT" panose="020B0602020104020603" pitchFamily="34" charset="0"/>
              </a:rPr>
              <a:t>prev</a:t>
            </a:r>
            <a:endParaRPr lang="en-IN" sz="1600" dirty="0">
              <a:latin typeface="Tw Cen MT" panose="020B0602020104020603" pitchFamily="34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7457630" y="4667692"/>
            <a:ext cx="8382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8244789" y="4463534"/>
            <a:ext cx="701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NULL</a:t>
            </a:r>
            <a:endParaRPr lang="en-IN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76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9" grpId="0" animBg="1"/>
      <p:bldP spid="20" grpId="0" animBg="1"/>
      <p:bldP spid="21" grpId="0" animBg="1"/>
      <p:bldP spid="22" grpId="0" animBg="1"/>
      <p:bldP spid="25" grpId="0"/>
      <p:bldP spid="26" grpId="0" animBg="1"/>
      <p:bldP spid="27" grpId="0" animBg="1"/>
      <p:bldP spid="28" grpId="0" animBg="1"/>
      <p:bldP spid="29" grpId="0" animBg="1"/>
      <p:bldP spid="30" grpId="0" animBg="1"/>
      <p:bldP spid="33" grpId="0"/>
      <p:bldP spid="35" grpId="0"/>
      <p:bldP spid="34" grpId="0" animBg="1"/>
      <p:bldP spid="37" grpId="0"/>
      <p:bldP spid="38" grpId="0" animBg="1"/>
      <p:bldP spid="4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Inserting a node into the list</a:t>
            </a:r>
            <a:r>
              <a:rPr lang="en-IN" dirty="0"/>
              <a:t> (contd.)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178278" y="1477992"/>
            <a:ext cx="8813321" cy="347500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None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insertNodeIntoList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(DLLNODE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n1,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DLIST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l1){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case when list is empty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if(l1-&gt;count == 0) 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... ...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case when list is non empty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else 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n1-&gt;next = l1-&gt;head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n1-&gt;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NULL;</a:t>
            </a:r>
          </a:p>
          <a:p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n1-&gt;next-&gt;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n1;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l1-&gt;head = n1;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l1-&gt;count++;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024528" y="5236068"/>
            <a:ext cx="774579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10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024528" y="5693268"/>
            <a:ext cx="774579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295400" y="5606368"/>
            <a:ext cx="1143000" cy="3903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head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95400" y="5234713"/>
            <a:ext cx="1143000" cy="3716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count=3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266261" y="5801541"/>
            <a:ext cx="701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NULL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110018" y="5236068"/>
            <a:ext cx="774579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30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110018" y="5693268"/>
            <a:ext cx="774579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195508" y="5234713"/>
            <a:ext cx="774579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25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195508" y="5691913"/>
            <a:ext cx="774579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7842490" y="5952143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6738308" y="5135592"/>
            <a:ext cx="457198" cy="80361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5661805" y="5165025"/>
            <a:ext cx="444679" cy="7871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48" idx="1"/>
          </p:cNvCxnSpPr>
          <p:nvPr/>
        </p:nvCxnSpPr>
        <p:spPr>
          <a:xfrm flipV="1">
            <a:off x="2133600" y="5020187"/>
            <a:ext cx="2890928" cy="85575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429000" y="4250625"/>
            <a:ext cx="774579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8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429000" y="4707825"/>
            <a:ext cx="774579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588007" y="4422255"/>
            <a:ext cx="701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NULL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50" name="Straight Arrow Connector 49"/>
          <p:cNvCxnSpPr>
            <a:endCxn id="49" idx="1"/>
          </p:cNvCxnSpPr>
          <p:nvPr/>
        </p:nvCxnSpPr>
        <p:spPr>
          <a:xfrm flipV="1">
            <a:off x="4104018" y="4606921"/>
            <a:ext cx="483989" cy="35259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4266781" y="4707664"/>
            <a:ext cx="183673" cy="1657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 flipV="1">
            <a:off x="4266782" y="4707665"/>
            <a:ext cx="183671" cy="16572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endCxn id="48" idx="1"/>
          </p:cNvCxnSpPr>
          <p:nvPr/>
        </p:nvCxnSpPr>
        <p:spPr>
          <a:xfrm flipV="1">
            <a:off x="4003014" y="5020187"/>
            <a:ext cx="1021514" cy="3320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3226929" y="5302235"/>
            <a:ext cx="399134" cy="38967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 flipV="1">
            <a:off x="3203879" y="5302236"/>
            <a:ext cx="418184" cy="38967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61" idx="1"/>
          </p:cNvCxnSpPr>
          <p:nvPr/>
        </p:nvCxnSpPr>
        <p:spPr>
          <a:xfrm flipV="1">
            <a:off x="2170894" y="4022024"/>
            <a:ext cx="1258105" cy="1818897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1971327" y="5189124"/>
            <a:ext cx="399134" cy="38967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209800" y="5231202"/>
            <a:ext cx="291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4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48026" y="5649114"/>
            <a:ext cx="1208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w Cen MT" panose="020B0602020104020603" pitchFamily="34" charset="0"/>
              </a:rPr>
              <a:t>l1</a:t>
            </a:r>
            <a:endParaRPr lang="en-IN" b="1" dirty="0">
              <a:latin typeface="Tw Cen MT" panose="020B0602020104020603" pitchFamily="34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858035" y="5411168"/>
            <a:ext cx="439101" cy="3905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447026" y="4294559"/>
            <a:ext cx="665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w Cen MT" panose="020B0602020104020603" pitchFamily="34" charset="0"/>
              </a:rPr>
              <a:t>n1</a:t>
            </a:r>
            <a:endParaRPr lang="en-IN" b="1" dirty="0">
              <a:latin typeface="Tw Cen MT" panose="020B0602020104020603" pitchFamily="34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2951179" y="4495800"/>
            <a:ext cx="47782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5024528" y="4791587"/>
            <a:ext cx="774579" cy="457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Tw Cen MT" panose="020B0602020104020603" pitchFamily="34" charset="0"/>
              </a:rPr>
              <a:t>prev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110017" y="4774002"/>
            <a:ext cx="774579" cy="457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Tw Cen MT" panose="020B0602020104020603" pitchFamily="34" charset="0"/>
              </a:rPr>
              <a:t>prev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195506" y="4784780"/>
            <a:ext cx="774579" cy="457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Tw Cen MT" panose="020B0602020104020603" pitchFamily="34" charset="0"/>
              </a:rPr>
              <a:t>prev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428999" y="3793424"/>
            <a:ext cx="774579" cy="457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Tw Cen MT" panose="020B0602020104020603" pitchFamily="34" charset="0"/>
              </a:rPr>
              <a:t>prev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202154" y="3184883"/>
            <a:ext cx="701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NULL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63" name="Straight Arrow Connector 62"/>
          <p:cNvCxnSpPr/>
          <p:nvPr/>
        </p:nvCxnSpPr>
        <p:spPr>
          <a:xfrm flipV="1">
            <a:off x="3886200" y="3518900"/>
            <a:ext cx="380581" cy="44132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5545165" y="4008989"/>
            <a:ext cx="701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NULL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 flipV="1">
            <a:off x="5411817" y="4328719"/>
            <a:ext cx="314326" cy="60275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8" idx="3"/>
          </p:cNvCxnSpPr>
          <p:nvPr/>
        </p:nvCxnSpPr>
        <p:spPr>
          <a:xfrm flipH="1">
            <a:off x="5799107" y="5001346"/>
            <a:ext cx="456838" cy="188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6884235" y="5017948"/>
            <a:ext cx="456838" cy="188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5487117" y="4484512"/>
            <a:ext cx="183673" cy="1657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 flipV="1">
            <a:off x="5487118" y="4484513"/>
            <a:ext cx="183671" cy="16572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endCxn id="61" idx="3"/>
          </p:cNvCxnSpPr>
          <p:nvPr/>
        </p:nvCxnSpPr>
        <p:spPr>
          <a:xfrm flipH="1" flipV="1">
            <a:off x="4203578" y="4022024"/>
            <a:ext cx="1086044" cy="890223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360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7" grpId="0" animBg="1"/>
      <p:bldP spid="28" grpId="0" animBg="1"/>
      <p:bldP spid="29" grpId="0" animBg="1"/>
      <p:bldP spid="30" grpId="0" animBg="1"/>
      <p:bldP spid="33" grpId="0"/>
      <p:bldP spid="34" grpId="0" animBg="1"/>
      <p:bldP spid="36" grpId="0" animBg="1"/>
      <p:bldP spid="37" grpId="0" animBg="1"/>
      <p:bldP spid="38" grpId="0" animBg="1"/>
      <p:bldP spid="45" grpId="0" animBg="1"/>
      <p:bldP spid="46" grpId="0" animBg="1"/>
      <p:bldP spid="49" grpId="0"/>
      <p:bldP spid="58" grpId="0"/>
      <p:bldP spid="35" grpId="0"/>
      <p:bldP spid="43" grpId="0"/>
      <p:bldP spid="48" grpId="0" animBg="1"/>
      <p:bldP spid="59" grpId="0" animBg="1"/>
      <p:bldP spid="60" grpId="0" animBg="1"/>
      <p:bldP spid="61" grpId="0" animBg="1"/>
      <p:bldP spid="62" grpId="0"/>
      <p:bldP spid="6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93838"/>
            <a:ext cx="8229600" cy="4155109"/>
          </a:xfrm>
        </p:spPr>
        <p:txBody>
          <a:bodyPr>
            <a:normAutofit fontScale="92500" lnSpcReduction="10000"/>
          </a:bodyPr>
          <a:lstStyle/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 </a:t>
            </a:r>
            <a:r>
              <a:rPr lang="en-IN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removeFirstNode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 l1)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if (l1-&gt;count == 0)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{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</a:t>
            </a:r>
            <a:r>
              <a:rPr lang="en-IN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("List is empty. Nothing to remove\n");        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}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else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{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NODE temp = l1-&gt;head;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l1-&gt;head = temp-&gt;next</a:t>
            </a:r>
            <a:r>
              <a:rPr lang="en-IN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l1-&gt;head-&gt;</a:t>
            </a:r>
            <a:r>
              <a:rPr lang="en-IN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IN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NULL;</a:t>
            </a:r>
            <a:endParaRPr lang="en-IN" sz="16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free(temp);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l1-&gt;count--;        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}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return;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IN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Removing a node from the beginning of the list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5655151" y="5580685"/>
            <a:ext cx="774579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10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55151" y="6037885"/>
            <a:ext cx="774579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26023" y="5950985"/>
            <a:ext cx="1143000" cy="3903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head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26023" y="5579330"/>
            <a:ext cx="1143000" cy="3716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w Cen MT" panose="020B0602020104020603" pitchFamily="34" charset="0"/>
              </a:rPr>
              <a:t>count=4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52166" y="6082061"/>
            <a:ext cx="5432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</a:rPr>
              <a:t>NULL</a:t>
            </a:r>
            <a:endParaRPr lang="en-IN" sz="1200" dirty="0">
              <a:latin typeface="Tw Cen MT" panose="020B06020201040206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40641" y="5580685"/>
            <a:ext cx="774579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30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740641" y="6037885"/>
            <a:ext cx="774579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826131" y="5579330"/>
            <a:ext cx="774579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25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826131" y="6036530"/>
            <a:ext cx="774579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8408771" y="6220561"/>
            <a:ext cx="354229" cy="2875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7368931" y="5480209"/>
            <a:ext cx="457198" cy="80361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292428" y="5509642"/>
            <a:ext cx="444679" cy="7871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962401" y="4799542"/>
            <a:ext cx="774579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8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62401" y="5256742"/>
            <a:ext cx="774579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2725298" y="5690240"/>
            <a:ext cx="175040" cy="1647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34" idx="1"/>
          </p:cNvCxnSpPr>
          <p:nvPr/>
        </p:nvCxnSpPr>
        <p:spPr>
          <a:xfrm flipV="1">
            <a:off x="4633637" y="5364804"/>
            <a:ext cx="1021514" cy="3320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3246629" y="5161444"/>
            <a:ext cx="399134" cy="38967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3223579" y="5161445"/>
            <a:ext cx="418184" cy="38967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2929992" y="5538580"/>
            <a:ext cx="2721625" cy="68198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835474" y="5601543"/>
            <a:ext cx="291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latin typeface="Tw Cen MT" panose="020B0602020104020603" pitchFamily="34" charset="0"/>
              </a:rPr>
              <a:t>3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78649" y="5993731"/>
            <a:ext cx="1208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w Cen MT" panose="020B0602020104020603" pitchFamily="34" charset="0"/>
              </a:rPr>
              <a:t>l1</a:t>
            </a:r>
            <a:endParaRPr lang="en-IN" b="1" dirty="0">
              <a:latin typeface="Tw Cen MT" panose="020B0602020104020603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1488658" y="5755785"/>
            <a:ext cx="439101" cy="3905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655151" y="5136204"/>
            <a:ext cx="774579" cy="457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Tw Cen MT" panose="020B0602020104020603" pitchFamily="34" charset="0"/>
              </a:rPr>
              <a:t>prev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740640" y="5118619"/>
            <a:ext cx="774579" cy="457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Tw Cen MT" panose="020B0602020104020603" pitchFamily="34" charset="0"/>
              </a:rPr>
              <a:t>prev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826129" y="5129397"/>
            <a:ext cx="774579" cy="457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Tw Cen MT" panose="020B0602020104020603" pitchFamily="34" charset="0"/>
              </a:rPr>
              <a:t>prev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62400" y="4342341"/>
            <a:ext cx="774579" cy="457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Tw Cen MT" panose="020B0602020104020603" pitchFamily="34" charset="0"/>
              </a:rPr>
              <a:t>prev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114800" y="3750453"/>
            <a:ext cx="701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NULL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4419600" y="4067650"/>
            <a:ext cx="1" cy="44148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34" idx="3"/>
          </p:cNvCxnSpPr>
          <p:nvPr/>
        </p:nvCxnSpPr>
        <p:spPr>
          <a:xfrm flipH="1">
            <a:off x="6429730" y="5345963"/>
            <a:ext cx="456838" cy="188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7514858" y="5362565"/>
            <a:ext cx="456838" cy="188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5043669" y="4723771"/>
            <a:ext cx="183673" cy="1657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 flipV="1">
            <a:off x="5043670" y="4723772"/>
            <a:ext cx="183671" cy="16572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endCxn id="37" idx="3"/>
          </p:cNvCxnSpPr>
          <p:nvPr/>
        </p:nvCxnSpPr>
        <p:spPr>
          <a:xfrm flipH="1" flipV="1">
            <a:off x="4736979" y="4570941"/>
            <a:ext cx="1084502" cy="71808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37" idx="1"/>
          </p:cNvCxnSpPr>
          <p:nvPr/>
        </p:nvCxnSpPr>
        <p:spPr>
          <a:xfrm flipV="1">
            <a:off x="2894782" y="4570941"/>
            <a:ext cx="1067618" cy="16496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726690" y="4492080"/>
            <a:ext cx="701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NULL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60" name="Straight Arrow Connector 59"/>
          <p:cNvCxnSpPr/>
          <p:nvPr/>
        </p:nvCxnSpPr>
        <p:spPr>
          <a:xfrm flipH="1" flipV="1">
            <a:off x="6031490" y="4809277"/>
            <a:ext cx="1" cy="44148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7156671" y="2275992"/>
            <a:ext cx="1692215" cy="1295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w Cen MT" panose="020B0602020104020603" pitchFamily="34" charset="0"/>
              </a:rPr>
              <a:t>Do we have to bother about removing this link?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64" name="Straight Arrow Connector 63"/>
          <p:cNvCxnSpPr/>
          <p:nvPr/>
        </p:nvCxnSpPr>
        <p:spPr>
          <a:xfrm flipH="1">
            <a:off x="5043669" y="3571392"/>
            <a:ext cx="2084260" cy="1810014"/>
          </a:xfrm>
          <a:prstGeom prst="straightConnector1">
            <a:avLst/>
          </a:prstGeom>
          <a:ln>
            <a:prstDash val="dashDot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759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animBg="1"/>
      <p:bldP spid="6" grpId="0" animBg="1"/>
      <p:bldP spid="7" grpId="0" animBg="1"/>
      <p:bldP spid="8" grpId="0" animBg="1"/>
      <p:bldP spid="9" grpId="0"/>
      <p:bldP spid="10" grpId="0" animBg="1"/>
      <p:bldP spid="11" grpId="0" animBg="1"/>
      <p:bldP spid="12" grpId="0" animBg="1"/>
      <p:bldP spid="13" grpId="0" animBg="1"/>
      <p:bldP spid="18" grpId="0" animBg="1"/>
      <p:bldP spid="19" grpId="0" animBg="1"/>
      <p:bldP spid="29" grpId="0"/>
      <p:bldP spid="30" grpId="0"/>
      <p:bldP spid="34" grpId="0" animBg="1"/>
      <p:bldP spid="35" grpId="0" animBg="1"/>
      <p:bldP spid="36" grpId="0" animBg="1"/>
      <p:bldP spid="37" grpId="0" animBg="1"/>
      <p:bldP spid="38" grpId="0"/>
      <p:bldP spid="59" grpId="0"/>
      <p:bldP spid="6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EF66EC7-F933-4E5B-B5AB-709A936DB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06583"/>
            <a:ext cx="8534400" cy="489421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Circular </a:t>
            </a:r>
            <a:r>
              <a:rPr lang="en-US" b="1" dirty="0"/>
              <a:t>Linked </a:t>
            </a:r>
            <a:r>
              <a:rPr lang="en-US" b="1" dirty="0" smtClean="0"/>
              <a:t>Lists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Doubly Linked Lists</a:t>
            </a:r>
          </a:p>
          <a:p>
            <a:pPr marL="0" indent="0"/>
            <a:endParaRPr lang="en-US" b="1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6F10593-D1F8-4B7F-B1FB-EC887B5E44E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04800" y="152400"/>
            <a:ext cx="6324600" cy="1143000"/>
          </a:xfrm>
        </p:spPr>
        <p:txBody>
          <a:bodyPr/>
          <a:lstStyle/>
          <a:p>
            <a:r>
              <a:rPr lang="en-US" dirty="0"/>
              <a:t>Module Overview</a:t>
            </a:r>
          </a:p>
        </p:txBody>
      </p:sp>
    </p:spTree>
    <p:extLst>
      <p:ext uri="{BB962C8B-B14F-4D97-AF65-F5344CB8AC3E}">
        <p14:creationId xmlns:p14="http://schemas.microsoft.com/office/powerpoint/2010/main" val="242674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93837"/>
            <a:ext cx="8686800" cy="4983163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/>
              <a:t>Exercise: Implement the following functions for a linked list:</a:t>
            </a:r>
          </a:p>
          <a:p>
            <a:endParaRPr lang="en-US" sz="2000" dirty="0"/>
          </a:p>
          <a:p>
            <a:pPr marL="282575" indent="-282575">
              <a:buFont typeface="Arial" panose="020B0604020202020204" pitchFamily="34" charset="0"/>
              <a:buChar char="•"/>
            </a:pPr>
            <a:r>
              <a:rPr lang="en-US" sz="2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insertNodeAtEnd</a:t>
            </a: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(DLIST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DLLNODE n1)</a:t>
            </a:r>
            <a:r>
              <a:rPr lang="en-US" sz="2000" dirty="0"/>
              <a:t> : inserts n1 </a:t>
            </a:r>
            <a:r>
              <a:rPr lang="en-US" sz="2000" dirty="0" smtClean="0"/>
              <a:t>at the end of </a:t>
            </a:r>
            <a:r>
              <a:rPr lang="en-US" sz="2000" dirty="0" err="1"/>
              <a:t>mylist</a:t>
            </a:r>
            <a:r>
              <a:rPr lang="en-US" sz="2000" dirty="0"/>
              <a:t> </a:t>
            </a:r>
            <a:endParaRPr lang="en-US" sz="2000" dirty="0" smtClean="0"/>
          </a:p>
          <a:p>
            <a:pPr marL="282575" indent="-282575">
              <a:buFont typeface="Arial" panose="020B0604020202020204" pitchFamily="34" charset="0"/>
              <a:buChar char="•"/>
            </a:pPr>
            <a:r>
              <a:rPr lang="en-US" sz="2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insertAfter</a:t>
            </a: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(DLIST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DLLNODE n1,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v)</a:t>
            </a:r>
            <a:r>
              <a:rPr lang="en-US" sz="2000" dirty="0" smtClean="0"/>
              <a:t>: inserts n1 into </a:t>
            </a:r>
            <a:r>
              <a:rPr lang="en-US" sz="2000" dirty="0" err="1" smtClean="0"/>
              <a:t>mylist</a:t>
            </a:r>
            <a:r>
              <a:rPr lang="en-US" sz="2000" dirty="0" smtClean="0"/>
              <a:t> after a node containing a value v </a:t>
            </a:r>
            <a:endParaRPr lang="en-US" sz="20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2575" indent="-282575">
              <a:buFont typeface="Arial" panose="020B0604020202020204" pitchFamily="34" charset="0"/>
              <a:buChar char="•"/>
            </a:pPr>
            <a:r>
              <a:rPr lang="en-US" sz="2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removeLastNode</a:t>
            </a: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(DLIST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000" dirty="0"/>
              <a:t> : </a:t>
            </a:r>
            <a:r>
              <a:rPr lang="en-US" sz="2000" dirty="0" smtClean="0"/>
              <a:t>removes the last node from </a:t>
            </a:r>
            <a:r>
              <a:rPr lang="en-US" sz="2000" dirty="0" err="1" smtClean="0"/>
              <a:t>mylist</a:t>
            </a:r>
            <a:endParaRPr lang="en-US" sz="20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2575" indent="-282575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search(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data, </a:t>
            </a: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DLIST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000" dirty="0"/>
              <a:t>: returns the node that contains its </a:t>
            </a:r>
            <a:r>
              <a:rPr lang="en-US" sz="2000" dirty="0" err="1"/>
              <a:t>ele</a:t>
            </a:r>
            <a:r>
              <a:rPr lang="en-US" sz="2000" dirty="0"/>
              <a:t>=data</a:t>
            </a:r>
          </a:p>
          <a:p>
            <a:pPr marL="282575" indent="-282575">
              <a:buFont typeface="Arial" panose="020B0604020202020204" pitchFamily="34" charset="0"/>
              <a:buChar char="•"/>
            </a:pPr>
            <a:r>
              <a:rPr lang="en-US" sz="2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printList_forward</a:t>
            </a: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(DLIST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000" dirty="0"/>
              <a:t>: prints the elements present in the entire list in a sequential </a:t>
            </a:r>
            <a:r>
              <a:rPr lang="en-US" sz="2000" dirty="0" smtClean="0"/>
              <a:t>fashion in forward direction starting from the first element</a:t>
            </a:r>
          </a:p>
          <a:p>
            <a:pPr marL="282575" indent="-282575">
              <a:buFont typeface="Arial" panose="020B0604020202020204" pitchFamily="34" charset="0"/>
              <a:buChar char="•"/>
            </a:pPr>
            <a:r>
              <a:rPr lang="en-US" sz="2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printList_backward</a:t>
            </a: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(DLIST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000" dirty="0"/>
              <a:t>: prints the elements present in the entire list in a sequential fashion in </a:t>
            </a:r>
            <a:r>
              <a:rPr lang="en-US" sz="2000" dirty="0" smtClean="0"/>
              <a:t>backward direction starting from the last element</a:t>
            </a:r>
            <a:endParaRPr lang="en-US" sz="2000" dirty="0"/>
          </a:p>
          <a:p>
            <a:pPr marL="282575" indent="-282575">
              <a:buFont typeface="Arial" panose="020B0604020202020204" pitchFamily="34" charset="0"/>
              <a:buChar char="•"/>
            </a:pP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removeElement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data, </a:t>
            </a: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DLIST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000" dirty="0"/>
              <a:t>: removes the node that has its </a:t>
            </a:r>
            <a:r>
              <a:rPr lang="en-US" sz="2000" dirty="0" err="1"/>
              <a:t>ele</a:t>
            </a:r>
            <a:r>
              <a:rPr lang="en-US" sz="2000" dirty="0"/>
              <a:t>=data</a:t>
            </a:r>
          </a:p>
          <a:p>
            <a:pPr marL="282575" indent="-282575">
              <a:buFont typeface="Arial" panose="020B0604020202020204" pitchFamily="34" charset="0"/>
              <a:buChar char="•"/>
            </a:pPr>
            <a:r>
              <a:rPr lang="en-US" sz="2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(DLIST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000" dirty="0"/>
              <a:t>: checks if the list is empty or not</a:t>
            </a:r>
          </a:p>
          <a:p>
            <a:pPr marL="282575" indent="-282575">
              <a:buFont typeface="Arial" panose="020B0604020202020204" pitchFamily="34" charset="0"/>
              <a:buChar char="•"/>
            </a:pPr>
            <a:r>
              <a:rPr lang="en-US" sz="2000" dirty="0"/>
              <a:t>Modify the insert/delete functions to first check whether the list is empty using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000" dirty="0"/>
              <a:t> function.</a:t>
            </a:r>
          </a:p>
          <a:p>
            <a:pPr marL="0" indent="0"/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Other </a:t>
            </a:r>
            <a:r>
              <a:rPr lang="en-US" dirty="0" smtClean="0"/>
              <a:t>functions (exercise)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8206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800600"/>
            <a:ext cx="9144000" cy="138499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Thank you</a:t>
            </a:r>
          </a:p>
          <a:p>
            <a:pPr algn="ctr"/>
            <a:r>
              <a:rPr lang="en-US" sz="36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200908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Circular </a:t>
            </a:r>
            <a:r>
              <a:rPr lang="en-US" dirty="0"/>
              <a:t>Liked </a:t>
            </a:r>
            <a:r>
              <a:rPr lang="en-US" dirty="0" smtClean="0"/>
              <a:t>Lists and cycles in a Linked List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3373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Circular Linked List</a:t>
            </a:r>
            <a:endParaRPr lang="en-IN" dirty="0"/>
          </a:p>
        </p:txBody>
      </p:sp>
      <p:sp>
        <p:nvSpPr>
          <p:cNvPr id="38" name="Rectangle 37"/>
          <p:cNvSpPr/>
          <p:nvPr/>
        </p:nvSpPr>
        <p:spPr>
          <a:xfrm>
            <a:off x="609600" y="1905000"/>
            <a:ext cx="6858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head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94685" y="3232417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w Cen MT" panose="020B0602020104020603" pitchFamily="34" charset="0"/>
              </a:rPr>
              <a:t>10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203384" y="3232417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499686" y="3230094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w Cen MT" panose="020B0602020104020603" pitchFamily="34" charset="0"/>
              </a:rPr>
              <a:t>8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403784" y="3232943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w Cen MT" panose="020B0602020104020603" pitchFamily="34" charset="0"/>
              </a:rPr>
              <a:t>4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308785" y="3237062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w Cen MT" panose="020B0602020104020603" pitchFamily="34" charset="0"/>
              </a:rPr>
              <a:t>20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44" name="Straight Arrow Connector 43"/>
          <p:cNvCxnSpPr>
            <a:endCxn id="39" idx="0"/>
          </p:cNvCxnSpPr>
          <p:nvPr/>
        </p:nvCxnSpPr>
        <p:spPr>
          <a:xfrm>
            <a:off x="899485" y="2281355"/>
            <a:ext cx="0" cy="9510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41" idx="1"/>
          </p:cNvCxnSpPr>
          <p:nvPr/>
        </p:nvCxnSpPr>
        <p:spPr>
          <a:xfrm>
            <a:off x="1753501" y="3458694"/>
            <a:ext cx="74618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3108385" y="3232417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3646098" y="3461017"/>
            <a:ext cx="74618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5013384" y="3232417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5557928" y="3461017"/>
            <a:ext cx="74618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6918383" y="3235797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8" name="Arc 7"/>
          <p:cNvSpPr/>
          <p:nvPr/>
        </p:nvSpPr>
        <p:spPr>
          <a:xfrm>
            <a:off x="1541957" y="2706566"/>
            <a:ext cx="5659467" cy="1282295"/>
          </a:xfrm>
          <a:prstGeom prst="arc">
            <a:avLst>
              <a:gd name="adj1" fmla="val 10950873"/>
              <a:gd name="adj2" fmla="val 0"/>
            </a:avLst>
          </a:prstGeom>
          <a:ln>
            <a:headEnd type="triangl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ontent Placeholder 1"/>
          <p:cNvSpPr>
            <a:spLocks noGrp="1"/>
          </p:cNvSpPr>
          <p:nvPr>
            <p:ph idx="1"/>
          </p:nvPr>
        </p:nvSpPr>
        <p:spPr>
          <a:xfrm>
            <a:off x="304800" y="4210822"/>
            <a:ext cx="8686800" cy="189714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next</a:t>
            </a:r>
            <a:r>
              <a:rPr lang="en-US" dirty="0" smtClean="0"/>
              <a:t> of the last node </a:t>
            </a:r>
            <a:r>
              <a:rPr lang="en-US" i="1" u="sng" dirty="0" smtClean="0"/>
              <a:t>points to the first node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Result: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7030A0"/>
                </a:solidFill>
              </a:rPr>
              <a:t>Traversing the list is an infinite operation as you will never encounter a NULL pointer</a:t>
            </a:r>
          </a:p>
        </p:txBody>
      </p:sp>
    </p:spTree>
    <p:extLst>
      <p:ext uri="{BB962C8B-B14F-4D97-AF65-F5344CB8AC3E}">
        <p14:creationId xmlns:p14="http://schemas.microsoft.com/office/powerpoint/2010/main" val="46423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55" grpId="0" animBg="1"/>
      <p:bldP spid="57" grpId="0" animBg="1"/>
      <p:bldP spid="59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IN" dirty="0"/>
          </a:p>
        </p:txBody>
      </p:sp>
      <p:sp>
        <p:nvSpPr>
          <p:cNvPr id="38" name="Rectangle 37"/>
          <p:cNvSpPr/>
          <p:nvPr/>
        </p:nvSpPr>
        <p:spPr>
          <a:xfrm>
            <a:off x="609600" y="1905000"/>
            <a:ext cx="6858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head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94685" y="3232417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w Cen MT" panose="020B0602020104020603" pitchFamily="34" charset="0"/>
              </a:rPr>
              <a:t>10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203384" y="3232417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499686" y="3230094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w Cen MT" panose="020B0602020104020603" pitchFamily="34" charset="0"/>
              </a:rPr>
              <a:t>8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403784" y="3232943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w Cen MT" panose="020B0602020104020603" pitchFamily="34" charset="0"/>
              </a:rPr>
              <a:t>4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44" name="Straight Arrow Connector 43"/>
          <p:cNvCxnSpPr>
            <a:endCxn id="39" idx="0"/>
          </p:cNvCxnSpPr>
          <p:nvPr/>
        </p:nvCxnSpPr>
        <p:spPr>
          <a:xfrm>
            <a:off x="899485" y="2281355"/>
            <a:ext cx="0" cy="9510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41" idx="1"/>
          </p:cNvCxnSpPr>
          <p:nvPr/>
        </p:nvCxnSpPr>
        <p:spPr>
          <a:xfrm>
            <a:off x="1753501" y="3458694"/>
            <a:ext cx="74618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3108385" y="3232417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3646098" y="3461017"/>
            <a:ext cx="74618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5013384" y="3232417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8" name="Arc 7"/>
          <p:cNvSpPr/>
          <p:nvPr/>
        </p:nvSpPr>
        <p:spPr>
          <a:xfrm>
            <a:off x="3352800" y="2590800"/>
            <a:ext cx="1977790" cy="1321861"/>
          </a:xfrm>
          <a:prstGeom prst="arc">
            <a:avLst>
              <a:gd name="adj1" fmla="val 10950873"/>
              <a:gd name="adj2" fmla="val 319028"/>
            </a:avLst>
          </a:prstGeom>
          <a:ln>
            <a:headEnd type="triangl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09600" y="4106014"/>
            <a:ext cx="6858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head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94685" y="5433431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w Cen MT" panose="020B0602020104020603" pitchFamily="34" charset="0"/>
              </a:rPr>
              <a:t>10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03384" y="5433431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499686" y="5431108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w Cen MT" panose="020B0602020104020603" pitchFamily="34" charset="0"/>
              </a:rPr>
              <a:t>8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403784" y="5433957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w Cen MT" panose="020B0602020104020603" pitchFamily="34" charset="0"/>
              </a:rPr>
              <a:t>4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308785" y="5438076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w Cen MT" panose="020B0602020104020603" pitchFamily="34" charset="0"/>
              </a:rPr>
              <a:t>20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25" name="Straight Arrow Connector 24"/>
          <p:cNvCxnSpPr>
            <a:endCxn id="20" idx="0"/>
          </p:cNvCxnSpPr>
          <p:nvPr/>
        </p:nvCxnSpPr>
        <p:spPr>
          <a:xfrm>
            <a:off x="899485" y="4482369"/>
            <a:ext cx="0" cy="9510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22" idx="1"/>
          </p:cNvCxnSpPr>
          <p:nvPr/>
        </p:nvCxnSpPr>
        <p:spPr>
          <a:xfrm>
            <a:off x="1753501" y="5659708"/>
            <a:ext cx="74618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108385" y="5433431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3646098" y="5662031"/>
            <a:ext cx="74618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013384" y="5433431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5557928" y="5662031"/>
            <a:ext cx="74618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918383" y="5436811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2" name="Arc 31"/>
          <p:cNvSpPr/>
          <p:nvPr/>
        </p:nvSpPr>
        <p:spPr>
          <a:xfrm>
            <a:off x="3387490" y="4782878"/>
            <a:ext cx="3886200" cy="1321861"/>
          </a:xfrm>
          <a:prstGeom prst="arc">
            <a:avLst>
              <a:gd name="adj1" fmla="val 10812253"/>
              <a:gd name="adj2" fmla="val 201703"/>
            </a:avLst>
          </a:prstGeom>
          <a:ln>
            <a:headEnd type="triangl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15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1" grpId="0" animBg="1"/>
      <p:bldP spid="42" grpId="0" animBg="1"/>
      <p:bldP spid="55" grpId="0" animBg="1"/>
      <p:bldP spid="57" grpId="0" animBg="1"/>
      <p:bldP spid="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7" grpId="0" animBg="1"/>
      <p:bldP spid="29" grpId="0" animBg="1"/>
      <p:bldP spid="31" grpId="0" animBg="1"/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Detecting cycles in linked list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1542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Cycle in a linked list</a:t>
            </a:r>
            <a:endParaRPr lang="en-IN" dirty="0"/>
          </a:p>
        </p:txBody>
      </p:sp>
      <p:sp>
        <p:nvSpPr>
          <p:cNvPr id="35" name="Content Placeholder 1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431571"/>
          </a:xfrm>
        </p:spPr>
        <p:txBody>
          <a:bodyPr>
            <a:normAutofit/>
          </a:bodyPr>
          <a:lstStyle/>
          <a:p>
            <a:pPr marL="0" indent="0"/>
            <a:r>
              <a:rPr lang="en-US" b="1" dirty="0" smtClean="0">
                <a:solidFill>
                  <a:srgbClr val="00B050"/>
                </a:solidFill>
              </a:rPr>
              <a:t>Solution 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Traverse the list. While traversing, store the addresses of all the visited nodes in an array/table.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When we traverse from </a:t>
            </a:r>
            <a:r>
              <a:rPr lang="en-US" dirty="0" smtClean="0">
                <a:solidFill>
                  <a:srgbClr val="FF0000"/>
                </a:solidFill>
              </a:rPr>
              <a:t>node1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FF0000"/>
                </a:solidFill>
              </a:rPr>
              <a:t>node2</a:t>
            </a:r>
            <a:r>
              <a:rPr lang="en-US" dirty="0" smtClean="0"/>
              <a:t>, </a:t>
            </a:r>
            <a:r>
              <a:rPr lang="en-US" u="sng" dirty="0" smtClean="0"/>
              <a:t>check if the address of node2 already exists in the table</a:t>
            </a:r>
            <a:r>
              <a:rPr lang="en-US" dirty="0" smtClean="0"/>
              <a:t>. If </a:t>
            </a:r>
            <a:r>
              <a:rPr lang="en-US" b="1" dirty="0" smtClean="0">
                <a:solidFill>
                  <a:srgbClr val="3B7BC8"/>
                </a:solidFill>
              </a:rPr>
              <a:t>YES</a:t>
            </a:r>
            <a:r>
              <a:rPr lang="en-US" dirty="0" smtClean="0"/>
              <a:t>, a cycle is detected. If not, add address of </a:t>
            </a:r>
            <a:r>
              <a:rPr lang="en-US" dirty="0" smtClean="0">
                <a:solidFill>
                  <a:srgbClr val="FF0000"/>
                </a:solidFill>
              </a:rPr>
              <a:t>node 2</a:t>
            </a:r>
            <a:r>
              <a:rPr lang="en-US" dirty="0" smtClean="0"/>
              <a:t> to the table and go forward.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If you encounter a </a:t>
            </a:r>
            <a:r>
              <a:rPr lang="en-US" dirty="0" smtClean="0">
                <a:solidFill>
                  <a:srgbClr val="FF0000"/>
                </a:solidFill>
              </a:rPr>
              <a:t>NULL</a:t>
            </a:r>
            <a:r>
              <a:rPr lang="en-US" dirty="0" smtClean="0"/>
              <a:t> in the traversal, then the list doesn’t have a cycle.</a:t>
            </a:r>
            <a:endParaRPr lang="en-US" i="1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472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Cycle in a linked list</a:t>
            </a:r>
            <a:endParaRPr lang="en-IN" dirty="0"/>
          </a:p>
        </p:txBody>
      </p:sp>
      <p:sp>
        <p:nvSpPr>
          <p:cNvPr id="35" name="Content Placeholder 1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431571"/>
          </a:xfrm>
        </p:spPr>
        <p:txBody>
          <a:bodyPr>
            <a:normAutofit/>
          </a:bodyPr>
          <a:lstStyle/>
          <a:p>
            <a:pPr marL="0" indent="0"/>
            <a:r>
              <a:rPr lang="en-US" b="1" dirty="0" smtClean="0">
                <a:solidFill>
                  <a:srgbClr val="00B050"/>
                </a:solidFill>
              </a:rPr>
              <a:t>Solution 2: </a:t>
            </a:r>
            <a:r>
              <a:rPr lang="en-US" dirty="0" smtClean="0"/>
              <a:t>This </a:t>
            </a:r>
            <a:r>
              <a:rPr lang="en-US" dirty="0"/>
              <a:t>solution requires modifications to the basic linked list data structure. 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 smtClean="0"/>
              <a:t>Have </a:t>
            </a:r>
            <a:r>
              <a:rPr lang="en-US" dirty="0"/>
              <a:t>a </a:t>
            </a:r>
            <a:r>
              <a:rPr lang="en-US" b="1" dirty="0">
                <a:solidFill>
                  <a:srgbClr val="FF0000"/>
                </a:solidFill>
              </a:rPr>
              <a:t>visited flag</a:t>
            </a:r>
            <a:r>
              <a:rPr lang="en-US" dirty="0"/>
              <a:t> with each </a:t>
            </a:r>
            <a:r>
              <a:rPr lang="en-US" dirty="0" smtClean="0"/>
              <a:t>node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 smtClean="0"/>
              <a:t>Traverse </a:t>
            </a:r>
            <a:r>
              <a:rPr lang="en-US" dirty="0"/>
              <a:t>the linked list and keep marking visited </a:t>
            </a:r>
            <a:r>
              <a:rPr lang="en-US" dirty="0" smtClean="0"/>
              <a:t>nodes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 smtClean="0"/>
              <a:t>If </a:t>
            </a:r>
            <a:r>
              <a:rPr lang="en-US" dirty="0"/>
              <a:t>you see a visited node again then there is a </a:t>
            </a:r>
            <a:r>
              <a:rPr lang="en-US" dirty="0" smtClean="0"/>
              <a:t>cycle</a:t>
            </a:r>
          </a:p>
          <a:p>
            <a:pPr marL="342900" lvl="1" indent="-342900" fontAlgn="base">
              <a:buClr>
                <a:srgbClr val="101141"/>
              </a:buClr>
              <a:buFont typeface="Arial" panose="020B0604020202020204" pitchFamily="34" charset="0"/>
              <a:buChar char="•"/>
            </a:pPr>
            <a:r>
              <a:rPr lang="en-US" dirty="0"/>
              <a:t>If you encounter a </a:t>
            </a:r>
            <a:r>
              <a:rPr lang="en-US" dirty="0">
                <a:solidFill>
                  <a:srgbClr val="FF0000"/>
                </a:solidFill>
              </a:rPr>
              <a:t>NULL</a:t>
            </a:r>
            <a:r>
              <a:rPr lang="en-US" dirty="0"/>
              <a:t> in the traversal, then the list doesn’t have a cycle</a:t>
            </a:r>
            <a:r>
              <a:rPr lang="en-US" dirty="0" smtClean="0"/>
              <a:t>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390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Cycle in a linked list</a:t>
            </a:r>
            <a:endParaRPr lang="en-IN" dirty="0"/>
          </a:p>
        </p:txBody>
      </p:sp>
      <p:sp>
        <p:nvSpPr>
          <p:cNvPr id="35" name="Content Placeholder 1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431571"/>
          </a:xfrm>
        </p:spPr>
        <p:txBody>
          <a:bodyPr>
            <a:normAutofit/>
          </a:bodyPr>
          <a:lstStyle/>
          <a:p>
            <a:pPr fontAlgn="base"/>
            <a:r>
              <a:rPr lang="en-US" b="1" dirty="0" smtClean="0">
                <a:solidFill>
                  <a:srgbClr val="00B050"/>
                </a:solidFill>
              </a:rPr>
              <a:t>Solution 3: </a:t>
            </a:r>
            <a:r>
              <a:rPr lang="en-US" dirty="0"/>
              <a:t>This is the fastest </a:t>
            </a:r>
            <a:r>
              <a:rPr lang="en-US" dirty="0" smtClean="0"/>
              <a:t>method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 smtClean="0"/>
              <a:t>Traverse </a:t>
            </a:r>
            <a:r>
              <a:rPr lang="en-US" dirty="0"/>
              <a:t>linked list using two </a:t>
            </a:r>
            <a:r>
              <a:rPr lang="en-US" dirty="0" smtClean="0"/>
              <a:t>pointers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slow_p</a:t>
            </a:r>
            <a:r>
              <a:rPr lang="en-US" dirty="0" smtClean="0"/>
              <a:t> &amp; </a:t>
            </a:r>
            <a:r>
              <a:rPr lang="en-US" b="1" dirty="0" err="1" smtClean="0">
                <a:solidFill>
                  <a:srgbClr val="FF0000"/>
                </a:solidFill>
              </a:rPr>
              <a:t>fast_p</a:t>
            </a:r>
            <a:r>
              <a:rPr lang="en-US" dirty="0" smtClean="0"/>
              <a:t>)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 smtClean="0"/>
              <a:t>Move (</a:t>
            </a:r>
            <a:r>
              <a:rPr lang="en-US" dirty="0" err="1" smtClean="0"/>
              <a:t>slow_p</a:t>
            </a:r>
            <a:r>
              <a:rPr lang="en-US" dirty="0"/>
              <a:t>) by one </a:t>
            </a:r>
            <a:r>
              <a:rPr lang="en-US" dirty="0" smtClean="0"/>
              <a:t>node and </a:t>
            </a:r>
            <a:r>
              <a:rPr lang="en-US" dirty="0" err="1" smtClean="0"/>
              <a:t>fast_p</a:t>
            </a:r>
            <a:r>
              <a:rPr lang="en-US" dirty="0" smtClean="0"/>
              <a:t> </a:t>
            </a:r>
            <a:r>
              <a:rPr lang="en-US" dirty="0"/>
              <a:t>by </a:t>
            </a:r>
            <a:r>
              <a:rPr lang="en-US" dirty="0" smtClean="0"/>
              <a:t>two.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 smtClean="0"/>
              <a:t>If </a:t>
            </a:r>
            <a:r>
              <a:rPr lang="en-US" dirty="0"/>
              <a:t>these pointers meet at the same node then there is a </a:t>
            </a:r>
            <a:r>
              <a:rPr lang="en-US" dirty="0" smtClean="0"/>
              <a:t>cycle. </a:t>
            </a:r>
          </a:p>
          <a:p>
            <a:pPr marL="342900" lvl="1" indent="-342900" fontAlgn="base">
              <a:buClr>
                <a:srgbClr val="101141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If </a:t>
            </a:r>
            <a:r>
              <a:rPr lang="en-US" dirty="0"/>
              <a:t>pointers do not meet then linked list doesn’t have a </a:t>
            </a:r>
            <a:r>
              <a:rPr lang="en-US" dirty="0" smtClean="0"/>
              <a:t>cycle. OR if either pointer encounters </a:t>
            </a:r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NULL</a:t>
            </a:r>
            <a:r>
              <a:rPr lang="en-US" dirty="0"/>
              <a:t> in the traversal, then the list doesn’t have a cycle.</a:t>
            </a:r>
            <a:endParaRPr lang="en-US" i="1" dirty="0">
              <a:solidFill>
                <a:srgbClr val="7030A0"/>
              </a:solidFill>
            </a:endParaRPr>
          </a:p>
          <a:p>
            <a:pPr fontAlgn="base">
              <a:buFont typeface="Arial" panose="020B0604020202020204" pitchFamily="34" charset="0"/>
              <a:buChar char="•"/>
            </a:pPr>
            <a:endParaRPr lang="en-US" dirty="0" smtClean="0"/>
          </a:p>
          <a:p>
            <a:pPr fontAlgn="base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4668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13976</TotalTime>
  <Words>766</Words>
  <Application>Microsoft Office PowerPoint</Application>
  <PresentationFormat>On-screen Show (4:3)</PresentationFormat>
  <Paragraphs>273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Courier New</vt:lpstr>
      <vt:lpstr>Tw Cen MT</vt:lpstr>
      <vt:lpstr>1_Office Theme</vt:lpstr>
      <vt:lpstr>Module 12 – part 2 – Circular and Doubly Linked Lists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BITS Pilani presentation</dc:title>
  <dc:creator>Jagat</dc:creator>
  <cp:lastModifiedBy>Jagat Sesh</cp:lastModifiedBy>
  <cp:revision>3687</cp:revision>
  <dcterms:created xsi:type="dcterms:W3CDTF">2012-01-02T05:05:52Z</dcterms:created>
  <dcterms:modified xsi:type="dcterms:W3CDTF">2022-12-26T07:44:17Z</dcterms:modified>
</cp:coreProperties>
</file>